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59" r:id="rId5"/>
    <p:sldId id="266" r:id="rId6"/>
    <p:sldId id="260" r:id="rId7"/>
    <p:sldId id="265" r:id="rId8"/>
    <p:sldId id="267" r:id="rId9"/>
    <p:sldId id="268" r:id="rId10"/>
    <p:sldId id="269" r:id="rId11"/>
    <p:sldId id="270" r:id="rId12"/>
    <p:sldId id="261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>
        <p:scale>
          <a:sx n="65" d="100"/>
          <a:sy n="65" d="100"/>
        </p:scale>
        <p:origin x="-121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EAD9-13D2-41F3-A6B8-4DA2B8F328E9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9EF4-68DB-40DC-94C2-6CA12EDB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17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EAD9-13D2-41F3-A6B8-4DA2B8F328E9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9EF4-68DB-40DC-94C2-6CA12EDB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95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EAD9-13D2-41F3-A6B8-4DA2B8F328E9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9EF4-68DB-40DC-94C2-6CA12EDB2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1006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EAD9-13D2-41F3-A6B8-4DA2B8F328E9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9EF4-68DB-40DC-94C2-6CA12EDB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31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EAD9-13D2-41F3-A6B8-4DA2B8F328E9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9EF4-68DB-40DC-94C2-6CA12EDB23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650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EAD9-13D2-41F3-A6B8-4DA2B8F328E9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9EF4-68DB-40DC-94C2-6CA12EDB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858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EAD9-13D2-41F3-A6B8-4DA2B8F328E9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9EF4-68DB-40DC-94C2-6CA12EDB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7078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EAD9-13D2-41F3-A6B8-4DA2B8F328E9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9EF4-68DB-40DC-94C2-6CA12EDB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184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EAD9-13D2-41F3-A6B8-4DA2B8F328E9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9EF4-68DB-40DC-94C2-6CA12EDB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47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EAD9-13D2-41F3-A6B8-4DA2B8F328E9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9EF4-68DB-40DC-94C2-6CA12EDB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99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EAD9-13D2-41F3-A6B8-4DA2B8F328E9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9EF4-68DB-40DC-94C2-6CA12EDB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388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EAD9-13D2-41F3-A6B8-4DA2B8F328E9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9EF4-68DB-40DC-94C2-6CA12EDB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652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EAD9-13D2-41F3-A6B8-4DA2B8F328E9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9EF4-68DB-40DC-94C2-6CA12EDB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2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EAD9-13D2-41F3-A6B8-4DA2B8F328E9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9EF4-68DB-40DC-94C2-6CA12EDB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63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EAD9-13D2-41F3-A6B8-4DA2B8F328E9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9EF4-68DB-40DC-94C2-6CA12EDB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041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EAD9-13D2-41F3-A6B8-4DA2B8F328E9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9EF4-68DB-40DC-94C2-6CA12EDB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061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2EAD9-13D2-41F3-A6B8-4DA2B8F328E9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EAF9EF4-68DB-40DC-94C2-6CA12EDB23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28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3572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«Су – </a:t>
            </a:r>
            <a:r>
              <a:rPr lang="ru-RU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Джок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терапия в работе</a:t>
            </a:r>
            <a:b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детьми с ОВЗ»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algn="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pPr algn="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algn="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Кувшинова О.С.</a:t>
            </a:r>
            <a:endParaRPr lang="ru-RU" sz="20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http://lit-yaz.ru/pars_docs/refs/69/68344/68344_html_5d99f10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438" y="1844824"/>
            <a:ext cx="4071396" cy="3871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6333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 с шариком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«Су-Джок»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массажными кольцами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95892"/>
          </a:xfrm>
        </p:spPr>
        <p:txBody>
          <a:bodyPr numCol="2">
            <a:normAutofit fontScale="92500" lnSpcReduction="20000"/>
          </a:bodyPr>
          <a:lstStyle/>
          <a:p>
            <a:pPr>
              <a:buNone/>
            </a:pPr>
            <a:r>
              <a:rPr lang="ru-RU" sz="2200" i="1" u="sng" dirty="0" smtClean="0"/>
              <a:t>«Моя семья»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>
                <a:solidFill>
                  <a:srgbClr val="7030A0"/>
                </a:solidFill>
              </a:rPr>
              <a:t>Этот пальчик - дедушка,</a:t>
            </a:r>
          </a:p>
          <a:p>
            <a:pPr>
              <a:buNone/>
            </a:pPr>
            <a:r>
              <a:rPr lang="ru-RU" sz="2200" dirty="0" smtClean="0">
                <a:solidFill>
                  <a:srgbClr val="7030A0"/>
                </a:solidFill>
              </a:rPr>
              <a:t>Этот пальчик – бабушка,</a:t>
            </a:r>
          </a:p>
          <a:p>
            <a:pPr>
              <a:buNone/>
            </a:pPr>
            <a:r>
              <a:rPr lang="ru-RU" sz="2200" dirty="0" smtClean="0">
                <a:solidFill>
                  <a:srgbClr val="7030A0"/>
                </a:solidFill>
              </a:rPr>
              <a:t>Этот пальчик – папочка,</a:t>
            </a:r>
          </a:p>
          <a:p>
            <a:pPr>
              <a:buNone/>
            </a:pPr>
            <a:r>
              <a:rPr lang="ru-RU" sz="2200" dirty="0" smtClean="0">
                <a:solidFill>
                  <a:srgbClr val="7030A0"/>
                </a:solidFill>
              </a:rPr>
              <a:t>Этот пальчик – мамочка,</a:t>
            </a:r>
          </a:p>
          <a:p>
            <a:pPr>
              <a:buNone/>
            </a:pPr>
            <a:r>
              <a:rPr lang="ru-RU" sz="2200" dirty="0" smtClean="0">
                <a:solidFill>
                  <a:srgbClr val="7030A0"/>
                </a:solidFill>
              </a:rPr>
              <a:t>А вот этот пальчик – я.</a:t>
            </a:r>
          </a:p>
          <a:p>
            <a:pPr>
              <a:buNone/>
            </a:pPr>
            <a:r>
              <a:rPr lang="ru-RU" sz="2200" i="1" dirty="0" smtClean="0">
                <a:solidFill>
                  <a:srgbClr val="7030A0"/>
                </a:solidFill>
              </a:rPr>
              <a:t>(поочередно надевать </a:t>
            </a:r>
            <a:r>
              <a:rPr lang="ru-RU" sz="2200" i="1" dirty="0" smtClean="0"/>
              <a:t>массажное кольцо на каждый палец)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>
                <a:solidFill>
                  <a:srgbClr val="7030A0"/>
                </a:solidFill>
              </a:rPr>
              <a:t>Вот и вся семья!</a:t>
            </a:r>
          </a:p>
          <a:p>
            <a:pPr>
              <a:buNone/>
            </a:pPr>
            <a:r>
              <a:rPr lang="ru-RU" sz="2200" dirty="0" smtClean="0"/>
              <a:t>(кольцо в центре ладони, сжатие в кулаке и разжатие всех пальцев одновременн</a:t>
            </a:r>
            <a:r>
              <a:rPr lang="ru-RU" sz="2200" b="1" dirty="0" smtClean="0"/>
              <a:t>о</a:t>
            </a:r>
            <a:r>
              <a:rPr lang="ru-RU" sz="2200" dirty="0" smtClean="0"/>
              <a:t>)</a:t>
            </a:r>
          </a:p>
          <a:p>
            <a:pPr>
              <a:buNone/>
            </a:pPr>
            <a:endParaRPr lang="ru-RU" sz="2200" i="1" u="sng" dirty="0" smtClean="0"/>
          </a:p>
          <a:p>
            <a:pPr>
              <a:buNone/>
            </a:pPr>
            <a:endParaRPr lang="ru-RU" sz="2200" i="1" u="sng" dirty="0" smtClean="0"/>
          </a:p>
          <a:p>
            <a:pPr>
              <a:buNone/>
            </a:pPr>
            <a:endParaRPr lang="ru-RU" sz="2200" i="1" u="sng" dirty="0" smtClean="0"/>
          </a:p>
          <a:p>
            <a:pPr>
              <a:buNone/>
            </a:pPr>
            <a:r>
              <a:rPr lang="ru-RU" sz="2200" i="1" u="sng" dirty="0" smtClean="0"/>
              <a:t>«Приветствие»</a:t>
            </a:r>
            <a:endParaRPr lang="ru-RU" sz="2200" dirty="0" smtClean="0"/>
          </a:p>
          <a:p>
            <a:pPr>
              <a:buNone/>
            </a:pPr>
            <a:r>
              <a:rPr lang="ru-RU" sz="2200" i="1" dirty="0" smtClean="0"/>
              <a:t>(поочередно надевать массажное кольцо на каждый палец)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>
                <a:solidFill>
                  <a:srgbClr val="7030A0"/>
                </a:solidFill>
              </a:rPr>
              <a:t>Здравствуй, солнце золотое!</a:t>
            </a:r>
          </a:p>
          <a:p>
            <a:pPr>
              <a:buNone/>
            </a:pPr>
            <a:r>
              <a:rPr lang="ru-RU" sz="2200" dirty="0" smtClean="0">
                <a:solidFill>
                  <a:srgbClr val="7030A0"/>
                </a:solidFill>
              </a:rPr>
              <a:t>Здравствуй, небо голубое!</a:t>
            </a:r>
          </a:p>
          <a:p>
            <a:pPr>
              <a:buNone/>
            </a:pPr>
            <a:r>
              <a:rPr lang="ru-RU" sz="2200" dirty="0" smtClean="0">
                <a:solidFill>
                  <a:srgbClr val="7030A0"/>
                </a:solidFill>
              </a:rPr>
              <a:t>Здравствуй, вольный ветерок!</a:t>
            </a:r>
          </a:p>
          <a:p>
            <a:pPr>
              <a:buNone/>
            </a:pPr>
            <a:r>
              <a:rPr lang="ru-RU" sz="2200" dirty="0" smtClean="0">
                <a:solidFill>
                  <a:srgbClr val="7030A0"/>
                </a:solidFill>
              </a:rPr>
              <a:t>Здравствуй, маленький дубок!</a:t>
            </a:r>
          </a:p>
          <a:p>
            <a:pPr>
              <a:buNone/>
            </a:pPr>
            <a:r>
              <a:rPr lang="ru-RU" sz="2200" dirty="0" smtClean="0">
                <a:solidFill>
                  <a:srgbClr val="7030A0"/>
                </a:solidFill>
              </a:rPr>
              <a:t>Мы живём в родном краю –</a:t>
            </a:r>
          </a:p>
          <a:p>
            <a:pPr>
              <a:buNone/>
            </a:pPr>
            <a:r>
              <a:rPr lang="ru-RU" sz="2200" i="1" dirty="0" smtClean="0"/>
              <a:t>(сжимаем и разжимаем кольцо в руке)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>
                <a:solidFill>
                  <a:srgbClr val="7030A0"/>
                </a:solidFill>
              </a:rPr>
              <a:t>Всех я вас приветствую!</a:t>
            </a:r>
          </a:p>
          <a:p>
            <a:pPr>
              <a:buNone/>
            </a:pPr>
            <a:r>
              <a:rPr lang="ru-RU" sz="2200" i="1" dirty="0" smtClean="0"/>
              <a:t>(разводим руки в стороны)</a:t>
            </a:r>
            <a:endParaRPr lang="ru-RU" sz="22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90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«Сказка про ёжика»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642918"/>
            <a:ext cx="8858312" cy="60722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 да был Ёжик на полянке в своём  домике в сказочной стране 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(положить шарик на ладошку)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У Ёжика было много друзей 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(катать шарик от ладошки к  каждому пальчику)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Крош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Копатыч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Нюша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Совунья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Лосяш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(зажать шарик в ладошке)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решил он однажды навестить своих друзей.</a:t>
            </a:r>
          </a:p>
          <a:p>
            <a:pPr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Выбежал Ёжик на тропинку 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(катаем шарик по кругу ладони)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 и побежал к Крошу, так как его домик был совсем не далеко. Бежит, подпрыгивает на кочках 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(шариком покалываем  подушечку каждого пальца)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 оказалось Кроша дома: «Наверное, он убежал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Лосяша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навестить» - подумал Ёжик  и покатился дальше 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(катаем шарик по кругу ладони)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Катится Ёжик, а навстречу ему 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Копатыч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идёт не  спеша. </a:t>
            </a:r>
          </a:p>
          <a:p>
            <a:pPr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Обрадовался Ёжик, спрашивает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Копатыча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«Куда ты идёшь?». </a:t>
            </a:r>
          </a:p>
          <a:p>
            <a:pPr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«В лес за грибами» - отвечает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Копатыч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«Пойдём со мной».</a:t>
            </a:r>
          </a:p>
          <a:p>
            <a:pPr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Пошли они вместе 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(катают шарик по пальчикам по очереди к каждому)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</a:p>
          <a:p>
            <a:pPr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 – грибок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(зажать шарик в ладошке)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два – грибок,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(зажать шарик в другой ладошке)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 много насобирали.</a:t>
            </a:r>
          </a:p>
          <a:p>
            <a:pPr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Простился Ёжик с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Копатычем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побежал дальше 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(катаем шарик по кругу ладони)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Вдруг ему навстречу выскакивает лягушка – квакушка, спрашивает  её Ёжик: - «Ты куда скачешь?». - «Скачу, куда глаза глядят» - отвечает лягушка. – «Поскакали со мной».</a:t>
            </a:r>
          </a:p>
          <a:p>
            <a:pPr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Стал Ёжик с лягушкой скакать 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(прикасаться колючками шарика к кончику пальцев, делая глубокий вдох)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заметил Ёжик, как у своего домика очутился, не захотел он больше прыгать, устал. Зашёл он в свой домик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(раскатывать шарик по ладошке)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лёг на кроватку, закутался одеяльцем </a:t>
            </a:r>
            <a:r>
              <a:rPr lang="ru-RU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(зажать шарик в ладошке)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уснул.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32656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Неоспоримыми </a:t>
            </a:r>
            <a:r>
              <a:rPr lang="ru-RU" sz="31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достоинствами Су – Джок терапии являются:</a:t>
            </a:r>
            <a:r>
              <a:rPr lang="en-US" sz="31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​</a:t>
            </a:r>
            <a:r>
              <a:rPr lang="en-US" b="0" i="0" dirty="0" smtClean="0"/>
              <a:t/>
            </a:r>
            <a:br>
              <a:rPr lang="en-US" b="0" i="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7128792" cy="5112568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Высокая </a:t>
            </a: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– при правильном применении наступает выраженный эффект.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v"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кровоснабжение всего организма, в частности, головного мозга;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Font typeface="Wingdings" pitchFamily="2" charset="2"/>
              <a:buChar char="v"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расслаблению, возвращая хорошее самочувствие, уравновешенность;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Font typeface="Wingdings" pitchFamily="2" charset="2"/>
              <a:buChar char="v"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укрепляет здоровье и препятствует развитию нарушений в организме;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>
              <a:buFont typeface="Wingdings" pitchFamily="2" charset="2"/>
              <a:buChar char="v"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благоприятствует восстановлению нарушенных функций</a:t>
            </a:r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None/>
            </a:pPr>
            <a:endParaRPr lang="en-US" sz="26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Абсолютная </a:t>
            </a: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– неправильное применение никогда не наносит вред – оно просто не эффективно.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endParaRPr lang="en-US" sz="26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Универсальность </a:t>
            </a:r>
            <a:r>
              <a:rPr 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Су-Джок терапию могут использовать и педагоги в своей работе, и родители в  домашних условиях.</a:t>
            </a:r>
            <a:r>
              <a:rPr lang="en-US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Доступность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Простота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base">
              <a:buNone/>
            </a:pPr>
            <a:endParaRPr lang="en-US" sz="1100" b="1" i="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58162" cy="857256"/>
          </a:xfrm>
        </p:spPr>
        <p:txBody>
          <a:bodyPr>
            <a:normAutofit/>
          </a:bodyPr>
          <a:lstStyle/>
          <a:p>
            <a:pPr algn="ctr"/>
            <a:r>
              <a:rPr lang="ru-RU" sz="4000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1412776"/>
            <a:ext cx="8186766" cy="46832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- Джок терапия –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последнее мировое достижение восточной медицины. Недаром говорят, что все гениальное исключительно просто.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нравится массировать пальцы и ладошки, играть с маленьким «шариком </a:t>
            </a:r>
            <a:r>
              <a:rPr lang="ru-RU" sz="2800" i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ёжиком</a:t>
            </a:r>
            <a:r>
              <a:rPr lang="ru-RU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Это оказывает благотворное влияние на весь организм, повышает иммунитет, а также способствует развитию мелкой моторики пальцев рук, тем самым, активизируя и развивая речь детей.</a:t>
            </a:r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714375"/>
            <a:ext cx="8572500" cy="5572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Су- Джок терапия </a:t>
            </a: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ультрасовременное направление акупунктуры, метод стимуляция высокоактивных точек соответствующих всем органам и системам, расположенных на кистях рук и стопах ног.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0" name="Picture 2" descr="http://www.maam.ru/upload/blogs/detsad-175626-1450004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4077072"/>
            <a:ext cx="371477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57200" y="1142984"/>
            <a:ext cx="3250704" cy="47149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Создатель метода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Су-Джок –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южно-корейский профессор 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 Чжэ Ву.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основе его метода лежит система соответствия, или подобия, кистей и стоп всему организму в целом.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Содержимое 7" descr="http://www.ljplus.ru/img4/d/o/dojdikom/pak1.jpg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3928" y="1412776"/>
            <a:ext cx="3929090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142852"/>
            <a:ext cx="7023724" cy="94299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–Джок в переводе с корейского </a:t>
            </a:r>
            <a:b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«Су» – кисть, «Джок» – стопа</a:t>
            </a: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Содержимое 10" descr="http://static12.insales.ru/files/1/1347/984387/original/1439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11561" y="1412776"/>
            <a:ext cx="5866420" cy="462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1913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с использованием Су-Джок: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7427168" cy="49530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обогащают знания ребенка о собственном теле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тактильную чувствительность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мелкую моторику пальцев рук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опосредованно стимулируют речевые области в коре головного мозга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общему укреплению организма и повышению потенциального энергетического уровня ребенка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организовать занятия интереснее и разнообразнее, создают благоприятный психофизиологический комфорт детям во время игр.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714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Су-Джок терапии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57158" y="428604"/>
            <a:ext cx="4040188" cy="476248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специальным шариком 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Содержимое 9" descr="http://900igr.net/up/datai/253476/0012-042-.pn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3571900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6314" y="500042"/>
            <a:ext cx="4040188" cy="40481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эластичным кольцом</a:t>
            </a: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Содержимое 10" descr="http://irecommend.ru/sites/default/files/imagecache/copyright1/user-images/13437/tkrf_021.jp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14942" y="928670"/>
            <a:ext cx="3429024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657185" y="3429000"/>
            <a:ext cx="357190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учной массаж кистей и пальцев рук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43504" y="3357562"/>
            <a:ext cx="364333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Массаж стоп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://www.o-krohe.ru/images/article/cropped/315-236/2017/10/logopedicheskij-massazh-dlya-detej-v-domashnih-usloviyah-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929066"/>
            <a:ext cx="3600450" cy="2697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4" descr="http://babyzzz.ru/wp-content/uploads/2016/04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929066"/>
            <a:ext cx="3714776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market.mtdv.ru/upload/iblock/d16/d1659c596fe16a9acda9a6870644c379.png"/>
          <p:cNvPicPr>
            <a:picLocks noChangeAspect="1" noChangeArrowheads="1"/>
          </p:cNvPicPr>
          <p:nvPr/>
        </p:nvPicPr>
        <p:blipFill rotWithShape="1">
          <a:blip r:embed="rId2"/>
          <a:srcRect r="6239"/>
          <a:stretch/>
        </p:blipFill>
        <p:spPr bwMode="auto">
          <a:xfrm>
            <a:off x="6406878" y="439881"/>
            <a:ext cx="2697766" cy="1700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8" name="Picture 6" descr="http://sp.bvf.ru/image/photo/3194115_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500306"/>
            <a:ext cx="2928958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800" name="Picture 8" descr="http://detskiypark.tomsk.ru/upload/catalog/big-908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34605" y="4691060"/>
            <a:ext cx="2571736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802" name="AutoShape 10" descr="http://digitalcomputers.ru/portfolio/massajnyy-myachik-s-shipami-dlya-vzroslyh-52250-large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AutoShape 12" descr="http://digitalcomputers.ru/portfolio/massajnyy-myachik-s-shipami-dlya-vzroslyh-52250-large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Рисунок 18" descr="http://www.o-krohe.ru/images/article/orig/2017/11/profilaktika-ploskostopiya-u-detej-doshkolnogo-vozrasta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572008"/>
            <a:ext cx="2691152" cy="2047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 descr="http://www.maam.ru/upload/blogs/detsad-42426-1417024534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7034" y="2351156"/>
            <a:ext cx="2357454" cy="2128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 descr="https://www.starmlad.ru/upload/iblock/7a6/7a652972b26a331c4772b14dbbae1d10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2857496"/>
            <a:ext cx="2571800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806" name="Picture 14" descr="http://cdn5.imgbb.ru/user/123/1238267/201411/6cf10d78e55568fa52a3afc404b34f0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5720" y="428604"/>
            <a:ext cx="2548276" cy="2326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 descr="http://www.centr-darina.ru/upload/D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78959" y="548680"/>
            <a:ext cx="3000396" cy="18862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Рисунок 23" descr="http://med-shkola.ru/wp-content/uploads/2014/11/8.-Applikator-Kuznetsova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14678" y="5007230"/>
            <a:ext cx="2964677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Прямоугольник 24"/>
          <p:cNvSpPr/>
          <p:nvPr/>
        </p:nvSpPr>
        <p:spPr>
          <a:xfrm>
            <a:off x="1000100" y="0"/>
            <a:ext cx="6643734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Су-Джок стимуляторы-массажеры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ds-sol.ru/tinybrowser/images/photo/logoped/konsul-tatcii-dlya-vospitateley-sredstva-razvitiya-melkoy-motoriki-ruk-u-detey-s-narusheniem-rechi/_full/_image0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92124"/>
            <a:ext cx="8715436" cy="61515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142852"/>
            <a:ext cx="4786346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детьми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7857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 с шариком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«Су-Джок»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массажными кольцами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00726"/>
          </a:xfrm>
        </p:spPr>
        <p:txBody>
          <a:bodyPr numCol="2">
            <a:normAutofit fontScale="92500" lnSpcReduction="10000"/>
          </a:bodyPr>
          <a:lstStyle/>
          <a:p>
            <a:pPr>
              <a:buNone/>
            </a:pPr>
            <a:r>
              <a:rPr lang="ru-RU" sz="2200" i="1" u="sng" dirty="0" smtClean="0"/>
              <a:t>«Дождик»</a:t>
            </a:r>
            <a:endParaRPr lang="ru-RU" sz="2200" dirty="0" smtClean="0"/>
          </a:p>
          <a:p>
            <a:pPr>
              <a:buNone/>
            </a:pPr>
            <a:r>
              <a:rPr lang="ru-RU" sz="1900" dirty="0" smtClean="0">
                <a:solidFill>
                  <a:srgbClr val="7030A0"/>
                </a:solidFill>
              </a:rPr>
              <a:t>Капля раз, капля два,</a:t>
            </a:r>
          </a:p>
          <a:p>
            <a:pPr>
              <a:buNone/>
            </a:pPr>
            <a:r>
              <a:rPr lang="ru-RU" sz="1900" dirty="0" smtClean="0">
                <a:solidFill>
                  <a:srgbClr val="7030A0"/>
                </a:solidFill>
              </a:rPr>
              <a:t>Очень медленно сперва.</a:t>
            </a:r>
          </a:p>
          <a:p>
            <a:pPr>
              <a:buNone/>
            </a:pPr>
            <a:r>
              <a:rPr lang="ru-RU" sz="1700" i="1" dirty="0" smtClean="0"/>
              <a:t>(стучим медленно </a:t>
            </a:r>
            <a:r>
              <a:rPr lang="ru-RU" sz="1700" b="1" i="1" dirty="0" smtClean="0"/>
              <a:t>шариком об ладонь</a:t>
            </a:r>
            <a:r>
              <a:rPr lang="ru-RU" sz="1700" i="1" dirty="0" smtClean="0"/>
              <a:t>)</a:t>
            </a:r>
          </a:p>
          <a:p>
            <a:pPr>
              <a:buNone/>
            </a:pPr>
            <a:r>
              <a:rPr lang="ru-RU" sz="1900" dirty="0" smtClean="0">
                <a:solidFill>
                  <a:srgbClr val="7030A0"/>
                </a:solidFill>
              </a:rPr>
              <a:t>А потом, потом, потом</a:t>
            </a:r>
          </a:p>
          <a:p>
            <a:pPr>
              <a:buNone/>
            </a:pPr>
            <a:r>
              <a:rPr lang="ru-RU" sz="1900" dirty="0" smtClean="0">
                <a:solidFill>
                  <a:srgbClr val="7030A0"/>
                </a:solidFill>
              </a:rPr>
              <a:t>Всё бегом, бегом, бегом.</a:t>
            </a:r>
          </a:p>
          <a:p>
            <a:pPr>
              <a:buNone/>
            </a:pPr>
            <a:r>
              <a:rPr lang="ru-RU" sz="1700" i="1" dirty="0" smtClean="0"/>
              <a:t>(стучим </a:t>
            </a:r>
            <a:r>
              <a:rPr lang="ru-RU" sz="1700" b="1" i="1" dirty="0" smtClean="0"/>
              <a:t>шариком об ладонь</a:t>
            </a:r>
            <a:r>
              <a:rPr lang="ru-RU" sz="1700" i="1" dirty="0" smtClean="0"/>
              <a:t>, ускоряя темп)</a:t>
            </a:r>
            <a:endParaRPr lang="ru-RU" sz="1700" dirty="0" smtClean="0"/>
          </a:p>
          <a:p>
            <a:pPr>
              <a:buNone/>
            </a:pPr>
            <a:r>
              <a:rPr lang="ru-RU" sz="1900" dirty="0" smtClean="0">
                <a:solidFill>
                  <a:srgbClr val="7030A0"/>
                </a:solidFill>
              </a:rPr>
              <a:t>Мы зонты свои раскрыли,</a:t>
            </a:r>
          </a:p>
          <a:p>
            <a:pPr>
              <a:buNone/>
            </a:pPr>
            <a:r>
              <a:rPr lang="ru-RU" sz="1700" i="1" dirty="0" smtClean="0"/>
              <a:t>(</a:t>
            </a:r>
            <a:r>
              <a:rPr lang="ru-RU" sz="1700" b="1" i="1" dirty="0" smtClean="0"/>
              <a:t>шарик</a:t>
            </a:r>
            <a:r>
              <a:rPr lang="ru-RU" sz="1700" i="1" dirty="0" smtClean="0"/>
              <a:t> находится под ладонью)</a:t>
            </a:r>
            <a:endParaRPr lang="ru-RU" sz="1700" dirty="0" smtClean="0"/>
          </a:p>
          <a:p>
            <a:pPr>
              <a:buNone/>
            </a:pPr>
            <a:r>
              <a:rPr lang="ru-RU" sz="1900" dirty="0" smtClean="0">
                <a:solidFill>
                  <a:srgbClr val="7030A0"/>
                </a:solidFill>
              </a:rPr>
              <a:t>От дождя себя укрыли.</a:t>
            </a:r>
          </a:p>
          <a:p>
            <a:pPr>
              <a:buNone/>
            </a:pPr>
            <a:r>
              <a:rPr lang="ru-RU" sz="1700" i="1" dirty="0" smtClean="0"/>
              <a:t>(сжимаем </a:t>
            </a:r>
            <a:r>
              <a:rPr lang="ru-RU" sz="1700" b="1" i="1" dirty="0" smtClean="0"/>
              <a:t>шарик в ладони</a:t>
            </a:r>
            <a:r>
              <a:rPr lang="ru-RU" sz="1700" i="1" dirty="0" smtClean="0"/>
              <a:t>)</a:t>
            </a:r>
            <a:r>
              <a:rPr lang="ru-RU" sz="1700" dirty="0" smtClean="0"/>
              <a:t>.</a:t>
            </a:r>
          </a:p>
          <a:p>
            <a:pPr>
              <a:buNone/>
            </a:pPr>
            <a:endParaRPr lang="ru-RU" sz="1900" i="1" u="sng" dirty="0" smtClean="0"/>
          </a:p>
          <a:p>
            <a:pPr>
              <a:buNone/>
            </a:pPr>
            <a:endParaRPr lang="ru-RU" sz="1900" i="1" u="sng" dirty="0" smtClean="0"/>
          </a:p>
          <a:p>
            <a:pPr>
              <a:buNone/>
            </a:pPr>
            <a:endParaRPr lang="ru-RU" sz="1900" i="1" u="sng" dirty="0" smtClean="0"/>
          </a:p>
          <a:p>
            <a:pPr>
              <a:buNone/>
            </a:pPr>
            <a:r>
              <a:rPr lang="ru-RU" sz="2200" i="1" u="sng" dirty="0" smtClean="0"/>
              <a:t>«Урожай»</a:t>
            </a:r>
            <a:endParaRPr lang="ru-RU" sz="2200" dirty="0" smtClean="0"/>
          </a:p>
          <a:p>
            <a:pPr>
              <a:buNone/>
            </a:pPr>
            <a:r>
              <a:rPr lang="ru-RU" sz="1900" dirty="0" smtClean="0">
                <a:solidFill>
                  <a:srgbClr val="7030A0"/>
                </a:solidFill>
              </a:rPr>
              <a:t>В огород пойдём,</a:t>
            </a:r>
          </a:p>
          <a:p>
            <a:pPr>
              <a:buNone/>
            </a:pPr>
            <a:r>
              <a:rPr lang="ru-RU" sz="1900" dirty="0" smtClean="0">
                <a:solidFill>
                  <a:srgbClr val="7030A0"/>
                </a:solidFill>
              </a:rPr>
              <a:t>Урожай соберём.</a:t>
            </a:r>
          </a:p>
          <a:p>
            <a:pPr>
              <a:buNone/>
            </a:pPr>
            <a:r>
              <a:rPr lang="ru-RU" sz="1700" i="1" dirty="0" smtClean="0"/>
              <a:t>(катаем </a:t>
            </a:r>
            <a:r>
              <a:rPr lang="ru-RU" sz="1700" b="1" i="1" dirty="0" smtClean="0"/>
              <a:t>шарик</a:t>
            </a:r>
            <a:r>
              <a:rPr lang="ru-RU" sz="1700" i="1" dirty="0" smtClean="0"/>
              <a:t> на ладони вперёд-назад)</a:t>
            </a:r>
            <a:endParaRPr lang="ru-RU" sz="1700" dirty="0" smtClean="0"/>
          </a:p>
          <a:p>
            <a:pPr>
              <a:buNone/>
            </a:pPr>
            <a:r>
              <a:rPr lang="ru-RU" sz="1900" dirty="0" smtClean="0">
                <a:solidFill>
                  <a:srgbClr val="7030A0"/>
                </a:solidFill>
              </a:rPr>
              <a:t>Мы морковки натаскаем</a:t>
            </a:r>
          </a:p>
          <a:p>
            <a:pPr>
              <a:buNone/>
            </a:pPr>
            <a:r>
              <a:rPr lang="ru-RU" sz="1900" dirty="0" smtClean="0">
                <a:solidFill>
                  <a:srgbClr val="7030A0"/>
                </a:solidFill>
              </a:rPr>
              <a:t>И </a:t>
            </a:r>
            <a:r>
              <a:rPr lang="ru-RU" sz="1900" b="1" dirty="0" smtClean="0">
                <a:solidFill>
                  <a:srgbClr val="7030A0"/>
                </a:solidFill>
              </a:rPr>
              <a:t>картошки накопаем</a:t>
            </a:r>
            <a:r>
              <a:rPr lang="ru-RU" sz="1900" dirty="0" smtClean="0">
                <a:solidFill>
                  <a:srgbClr val="7030A0"/>
                </a:solidFill>
              </a:rPr>
              <a:t>.</a:t>
            </a:r>
          </a:p>
          <a:p>
            <a:pPr>
              <a:buNone/>
            </a:pPr>
            <a:r>
              <a:rPr lang="ru-RU" sz="1900" dirty="0" smtClean="0">
                <a:solidFill>
                  <a:srgbClr val="7030A0"/>
                </a:solidFill>
              </a:rPr>
              <a:t>Срежем мы кочан капусты,</a:t>
            </a:r>
          </a:p>
          <a:p>
            <a:pPr>
              <a:buNone/>
            </a:pPr>
            <a:r>
              <a:rPr lang="ru-RU" sz="1900" dirty="0" smtClean="0">
                <a:solidFill>
                  <a:srgbClr val="7030A0"/>
                </a:solidFill>
              </a:rPr>
              <a:t>Круглый, сочный, очень вкусный.</a:t>
            </a:r>
          </a:p>
          <a:p>
            <a:pPr>
              <a:buNone/>
            </a:pPr>
            <a:r>
              <a:rPr lang="ru-RU" sz="1900" dirty="0" smtClean="0">
                <a:solidFill>
                  <a:srgbClr val="7030A0"/>
                </a:solidFill>
              </a:rPr>
              <a:t>Щавеля нарвём немножко</a:t>
            </a:r>
          </a:p>
          <a:p>
            <a:pPr>
              <a:buNone/>
            </a:pPr>
            <a:r>
              <a:rPr lang="ru-RU" sz="1700" i="1" dirty="0" smtClean="0"/>
              <a:t>(на каждую строчку прокатываем </a:t>
            </a:r>
            <a:r>
              <a:rPr lang="ru-RU" sz="1700" b="1" i="1" dirty="0" smtClean="0"/>
              <a:t>шарик по пальцу</a:t>
            </a:r>
            <a:r>
              <a:rPr lang="ru-RU" sz="1700" i="1" dirty="0" smtClean="0"/>
              <a:t>)</a:t>
            </a:r>
            <a:endParaRPr lang="ru-RU" sz="1700" dirty="0" smtClean="0"/>
          </a:p>
          <a:p>
            <a:pPr>
              <a:buNone/>
            </a:pPr>
            <a:r>
              <a:rPr lang="ru-RU" sz="1900" dirty="0" smtClean="0">
                <a:solidFill>
                  <a:srgbClr val="7030A0"/>
                </a:solidFill>
              </a:rPr>
              <a:t>И вернёмся по дорожке.</a:t>
            </a:r>
          </a:p>
          <a:p>
            <a:pPr>
              <a:buNone/>
            </a:pPr>
            <a:r>
              <a:rPr lang="ru-RU" sz="1700" i="1" dirty="0" smtClean="0"/>
              <a:t>(катаем </a:t>
            </a:r>
            <a:r>
              <a:rPr lang="ru-RU" sz="1700" b="1" i="1" dirty="0" smtClean="0"/>
              <a:t>шарик</a:t>
            </a:r>
            <a:r>
              <a:rPr lang="ru-RU" sz="1700" i="1" dirty="0" smtClean="0"/>
              <a:t> круговыми </a:t>
            </a:r>
          </a:p>
          <a:p>
            <a:pPr>
              <a:buNone/>
            </a:pPr>
            <a:r>
              <a:rPr lang="ru-RU" sz="1700" i="1" dirty="0" smtClean="0"/>
              <a:t>движениями на ладошке)</a:t>
            </a:r>
            <a:endParaRPr lang="ru-RU" sz="17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310</TotalTime>
  <Words>577</Words>
  <Application>Microsoft Office PowerPoint</Application>
  <PresentationFormat>Экран (4:3)</PresentationFormat>
  <Paragraphs>112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 «Су – Джок терапия в работе  с детьми с ОВЗ» </vt:lpstr>
      <vt:lpstr>Презентация PowerPoint</vt:lpstr>
      <vt:lpstr>Презентация PowerPoint</vt:lpstr>
      <vt:lpstr>Су –Джок в переводе с корейского  «Су» – кисть, «Джок» – стопа</vt:lpstr>
      <vt:lpstr>Упражнения с использованием Су-Джок:</vt:lpstr>
      <vt:lpstr>Приемы Су-Джок терапии</vt:lpstr>
      <vt:lpstr>Презентация PowerPoint</vt:lpstr>
      <vt:lpstr>Презентация PowerPoint</vt:lpstr>
      <vt:lpstr>Пальчиковые игры с шариком «Су-Джок» и массажными кольцами </vt:lpstr>
      <vt:lpstr>Пальчиковые игры с шариком «Су-Джок» и массажными кольцами </vt:lpstr>
      <vt:lpstr>«Сказка про ёжика»</vt:lpstr>
      <vt:lpstr>Неоспоримыми достоинствами Су – Джок терапии являются:​ </vt:lpstr>
      <vt:lpstr>Вывод: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Цель использования су-джок терапии:</dc:title>
  <dc:creator>дом</dc:creator>
  <cp:lastModifiedBy>детский сад</cp:lastModifiedBy>
  <cp:revision>34</cp:revision>
  <dcterms:created xsi:type="dcterms:W3CDTF">2017-11-28T18:21:01Z</dcterms:created>
  <dcterms:modified xsi:type="dcterms:W3CDTF">2019-09-27T06:09:17Z</dcterms:modified>
</cp:coreProperties>
</file>