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333" r:id="rId2"/>
    <p:sldId id="395" r:id="rId3"/>
    <p:sldId id="396" r:id="rId4"/>
    <p:sldId id="387" r:id="rId5"/>
    <p:sldId id="408" r:id="rId6"/>
    <p:sldId id="409" r:id="rId7"/>
    <p:sldId id="364" r:id="rId8"/>
    <p:sldId id="390" r:id="rId9"/>
    <p:sldId id="369" r:id="rId10"/>
    <p:sldId id="404" r:id="rId11"/>
    <p:sldId id="392" r:id="rId12"/>
    <p:sldId id="366" r:id="rId13"/>
    <p:sldId id="375" r:id="rId14"/>
    <p:sldId id="401" r:id="rId15"/>
    <p:sldId id="400" r:id="rId16"/>
    <p:sldId id="384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03" r:id="rId28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2C500"/>
    <a:srgbClr val="5AA6A2"/>
    <a:srgbClr val="A5501B"/>
    <a:srgbClr val="DAE8B6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1041" autoAdjust="0"/>
  </p:normalViewPr>
  <p:slideViewPr>
    <p:cSldViewPr snapToGrid="0">
      <p:cViewPr>
        <p:scale>
          <a:sx n="79" d="100"/>
          <a:sy n="79" d="100"/>
        </p:scale>
        <p:origin x="-84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xfrm>
          <a:off x="3630" y="1599429"/>
          <a:ext cx="4699874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15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0074"/>
            </a:gs>
            <a:gs pos="100000">
              <a:srgbClr val="EA15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Обязательные экзамены</a:t>
          </a:r>
          <a:endParaRPr lang="ru-RU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>
        <a:xfrm>
          <a:off x="5572155" y="975086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Русский язык</a:t>
          </a:r>
          <a:endParaRPr lang="ru-RU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82AFB0E-F1F1-4D1D-B565-8787D940D3B7}" type="parTrans" cxnId="{00B18503-0FD7-40B6-B2F5-4DAD19B96144}">
      <dgm:prSet/>
      <dgm:spPr>
        <a:xfrm rot="19457599">
          <a:off x="4602957" y="1807356"/>
          <a:ext cx="106974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69745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>
        <a:xfrm>
          <a:off x="5575786" y="2134930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Математика </a:t>
          </a:r>
          <a:endParaRPr lang="ru-RU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1F57C67-73AE-4FC9-A243-3D5F121303D5}" type="parTrans" cxnId="{25A8756F-92DB-49C5-9B4A-BB7CBD8D0917}">
      <dgm:prSet/>
      <dgm:spPr>
        <a:xfrm rot="1892768">
          <a:off x="4627875" y="2387278"/>
          <a:ext cx="102354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23540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157695" custScaleY="31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23183" custScaleY="89761" custLinFactNeighborX="1065" custLinFactNeighborY="40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24427" custScaleY="80888" custLinFactNeighborX="36" custLinFactNeighborY="273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C71BCE5A-FFDC-4B25-935B-3BD8BD0B44A9}" type="presOf" srcId="{61F57C67-73AE-4FC9-A243-3D5F121303D5}" destId="{5D5F9D07-69EE-47BB-8988-6B3EA4A05963}" srcOrd="1" destOrd="0" presId="urn:microsoft.com/office/officeart/2005/8/layout/hierarchy2#1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12A93765-0C2B-483D-A4FC-48D446DFD9DE}" type="presOf" srcId="{8946BCD7-8BD6-4AAA-B77F-CE5915B70F2D}" destId="{2B754F8A-B7CF-48AC-A4E9-416F36613CE4}" srcOrd="0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84E9D8BD-72E7-42FB-9A7D-61BA2CA6B8D7}" type="presOf" srcId="{90005E63-0D64-46AE-848E-97AB9E1667C2}" destId="{25E5AEEE-7E8A-4E05-8824-85D065329EAA}" srcOrd="0" destOrd="0" presId="urn:microsoft.com/office/officeart/2005/8/layout/hierarchy2#1"/>
    <dgm:cxn modelId="{CE97CC10-2256-4ECA-B28D-2C7413866ADF}" type="presOf" srcId="{082AFB0E-F1F1-4D1D-B565-8787D940D3B7}" destId="{A066A45F-1F67-4C97-AD8A-22F2F5448E7A}" srcOrd="1" destOrd="0" presId="urn:microsoft.com/office/officeart/2005/8/layout/hierarchy2#1"/>
    <dgm:cxn modelId="{B1E033E5-9174-4FD5-A9BD-5E79F4D140C0}" type="presOf" srcId="{61F57C67-73AE-4FC9-A243-3D5F121303D5}" destId="{8891F35F-2BA5-4BF2-9640-E99C8C970AC3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475406EF-EDBE-49AA-83C1-5542B7C83E8C}" type="presOf" srcId="{E1F25CB5-9355-4844-AF14-38B6246F05E1}" destId="{908029E4-880D-4F10-BCE2-219930A644EF}" srcOrd="0" destOrd="0" presId="urn:microsoft.com/office/officeart/2005/8/layout/hierarchy2#1"/>
    <dgm:cxn modelId="{F755F943-5FB9-48AB-9A8C-D2CB2256FEF6}" type="presOf" srcId="{082AFB0E-F1F1-4D1D-B565-8787D940D3B7}" destId="{0884195C-7C18-403E-8280-7A292D319737}" srcOrd="0" destOrd="0" presId="urn:microsoft.com/office/officeart/2005/8/layout/hierarchy2#1"/>
    <dgm:cxn modelId="{35C6FB5A-FD4C-4159-9AAD-190FE1D38BAE}" type="presOf" srcId="{8F55C34A-DBAF-446D-BE85-9DCB4D8B87AE}" destId="{8A13A7E1-6370-427C-9EAF-52DA402B7184}" srcOrd="0" destOrd="0" presId="urn:microsoft.com/office/officeart/2005/8/layout/hierarchy2#1"/>
    <dgm:cxn modelId="{DAFD4C58-AD43-493D-9B57-0ACC06D661E0}" type="presParOf" srcId="{25E5AEEE-7E8A-4E05-8824-85D065329EAA}" destId="{FEC4F867-2BF1-4396-8EB3-EF6CF12BF4B8}" srcOrd="0" destOrd="0" presId="urn:microsoft.com/office/officeart/2005/8/layout/hierarchy2#1"/>
    <dgm:cxn modelId="{6E34D9AD-9C64-4BEA-B87C-44CC7BE98F7C}" type="presParOf" srcId="{FEC4F867-2BF1-4396-8EB3-EF6CF12BF4B8}" destId="{908029E4-880D-4F10-BCE2-219930A644EF}" srcOrd="0" destOrd="0" presId="urn:microsoft.com/office/officeart/2005/8/layout/hierarchy2#1"/>
    <dgm:cxn modelId="{6F4FADD3-ECD8-4310-8D7C-6DC9AD9CE387}" type="presParOf" srcId="{FEC4F867-2BF1-4396-8EB3-EF6CF12BF4B8}" destId="{5B6D5CE7-C9DD-4D1E-BB04-422CDEC56B9E}" srcOrd="1" destOrd="0" presId="urn:microsoft.com/office/officeart/2005/8/layout/hierarchy2#1"/>
    <dgm:cxn modelId="{09E702C2-FA70-4A7F-8988-9C6DDE468D99}" type="presParOf" srcId="{5B6D5CE7-C9DD-4D1E-BB04-422CDEC56B9E}" destId="{0884195C-7C18-403E-8280-7A292D319737}" srcOrd="0" destOrd="0" presId="urn:microsoft.com/office/officeart/2005/8/layout/hierarchy2#1"/>
    <dgm:cxn modelId="{26ADB25B-7860-4F55-99DA-9D99E65437C3}" type="presParOf" srcId="{0884195C-7C18-403E-8280-7A292D319737}" destId="{A066A45F-1F67-4C97-AD8A-22F2F5448E7A}" srcOrd="0" destOrd="0" presId="urn:microsoft.com/office/officeart/2005/8/layout/hierarchy2#1"/>
    <dgm:cxn modelId="{EB77CCB4-7EE3-4541-AF8F-5637B0268667}" type="presParOf" srcId="{5B6D5CE7-C9DD-4D1E-BB04-422CDEC56B9E}" destId="{7704E23D-E155-44C3-A28A-E878096F097E}" srcOrd="1" destOrd="0" presId="urn:microsoft.com/office/officeart/2005/8/layout/hierarchy2#1"/>
    <dgm:cxn modelId="{06CFF339-12EB-4125-828E-FD9573E6865D}" type="presParOf" srcId="{7704E23D-E155-44C3-A28A-E878096F097E}" destId="{8A13A7E1-6370-427C-9EAF-52DA402B7184}" srcOrd="0" destOrd="0" presId="urn:microsoft.com/office/officeart/2005/8/layout/hierarchy2#1"/>
    <dgm:cxn modelId="{944CD83E-8CFB-4625-A350-F70E9280A7DD}" type="presParOf" srcId="{7704E23D-E155-44C3-A28A-E878096F097E}" destId="{42CF3BB5-3F52-4818-94E3-845C33D734CD}" srcOrd="1" destOrd="0" presId="urn:microsoft.com/office/officeart/2005/8/layout/hierarchy2#1"/>
    <dgm:cxn modelId="{3911D848-B502-4606-B3E4-CC775C105582}" type="presParOf" srcId="{5B6D5CE7-C9DD-4D1E-BB04-422CDEC56B9E}" destId="{8891F35F-2BA5-4BF2-9640-E99C8C970AC3}" srcOrd="2" destOrd="0" presId="urn:microsoft.com/office/officeart/2005/8/layout/hierarchy2#1"/>
    <dgm:cxn modelId="{C8980F5B-E5CD-4CE8-9F38-4D4FE080675E}" type="presParOf" srcId="{8891F35F-2BA5-4BF2-9640-E99C8C970AC3}" destId="{5D5F9D07-69EE-47BB-8988-6B3EA4A05963}" srcOrd="0" destOrd="0" presId="urn:microsoft.com/office/officeart/2005/8/layout/hierarchy2#1"/>
    <dgm:cxn modelId="{665076D4-7E82-4490-A3DC-C47C2CC9872F}" type="presParOf" srcId="{5B6D5CE7-C9DD-4D1E-BB04-422CDEC56B9E}" destId="{33BBFEAB-A97D-4452-86C5-14817C83FEE4}" srcOrd="3" destOrd="0" presId="urn:microsoft.com/office/officeart/2005/8/layout/hierarchy2#1"/>
    <dgm:cxn modelId="{2CC526D6-5475-4BF2-86D5-56E2A8E445F1}" type="presParOf" srcId="{33BBFEAB-A97D-4452-86C5-14817C83FEE4}" destId="{2B754F8A-B7CF-48AC-A4E9-416F36613CE4}" srcOrd="0" destOrd="0" presId="urn:microsoft.com/office/officeart/2005/8/layout/hierarchy2#1"/>
    <dgm:cxn modelId="{52A43280-731B-46E1-A63D-C8877A25B948}" type="presParOf" srcId="{33BBFEAB-A97D-4452-86C5-14817C83FEE4}" destId="{2B17F489-E8AE-4876-B792-39D5E8886B7E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3670" y="2101803"/>
          <a:ext cx="5622484" cy="562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15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0074"/>
            </a:gs>
            <a:gs pos="100000">
              <a:srgbClr val="EA15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Обязательные экзамены</a:t>
          </a:r>
          <a:endParaRPr lang="ru-RU" sz="36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151" y="2118284"/>
        <a:ext cx="5589522" cy="529732"/>
      </dsp:txXfrm>
    </dsp:sp>
    <dsp:sp modelId="{0884195C-7C18-403E-8280-7A292D319737}">
      <dsp:nvSpPr>
        <dsp:cNvPr id="0" name=""/>
        <dsp:cNvSpPr/>
      </dsp:nvSpPr>
      <dsp:spPr>
        <a:xfrm rot="21287602">
          <a:off x="5623121" y="2282779"/>
          <a:ext cx="1470204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69745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6318285" y="2283173"/>
        <a:ext cx="0" cy="0"/>
      </dsp:txXfrm>
    </dsp:sp>
    <dsp:sp modelId="{8A13A7E1-6370-427C-9EAF-52DA402B7184}">
      <dsp:nvSpPr>
        <dsp:cNvPr id="0" name=""/>
        <dsp:cNvSpPr/>
      </dsp:nvSpPr>
      <dsp:spPr>
        <a:xfrm>
          <a:off x="7090293" y="1449644"/>
          <a:ext cx="4391988" cy="16001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Русский язык</a:t>
          </a:r>
          <a:endParaRPr lang="ru-RU" sz="36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137161" y="1496512"/>
        <a:ext cx="4298252" cy="1506441"/>
      </dsp:txXfrm>
    </dsp:sp>
    <dsp:sp modelId="{8891F35F-2BA5-4BF2-9640-E99C8C970AC3}">
      <dsp:nvSpPr>
        <dsp:cNvPr id="0" name=""/>
        <dsp:cNvSpPr/>
      </dsp:nvSpPr>
      <dsp:spPr>
        <a:xfrm rot="2691769">
          <a:off x="5332928" y="3059804"/>
          <a:ext cx="2013903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23540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6339709" y="3022265"/>
        <a:ext cx="0" cy="0"/>
      </dsp:txXfrm>
    </dsp:sp>
    <dsp:sp modelId="{2B754F8A-B7CF-48AC-A4E9-416F36613CE4}">
      <dsp:nvSpPr>
        <dsp:cNvPr id="0" name=""/>
        <dsp:cNvSpPr/>
      </dsp:nvSpPr>
      <dsp:spPr>
        <a:xfrm>
          <a:off x="7053605" y="3082783"/>
          <a:ext cx="4436341" cy="144199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Математика </a:t>
          </a:r>
          <a:endParaRPr lang="ru-RU" sz="36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095840" y="3125018"/>
        <a:ext cx="4351871" cy="1357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F84B-C11E-416F-9334-C2CB7CABA74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26FD-D028-4213-8A3D-7EE591F75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26FD-D028-4213-8A3D-7EE591F758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89C06-4E12-4B65-957C-09070176E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A7244-CBF2-4EDF-ABFB-914D2CBF1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52736-EDA3-4399-9DAA-00F21FA62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B808-DE83-4EB4-B13F-856F2051E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FE086-ED69-4E67-97D1-2770BB77E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66EA2-1123-48DD-8C64-BDB161BB9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F19D-6F77-40CD-995A-84626D45D4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42E54-56BF-4C78-88C6-524670BE5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FE29A-885B-4BFA-BDF5-7354240CAD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5D346-BDE5-48BA-8CD6-A16C9821D7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A1BD9196-3256-45E9-BC97-07D9DE1A7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BFC2CE4-F110-41E9-9391-2451A68512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ia.edu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01723"/>
            <a:ext cx="9144000" cy="4301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5644"/>
            <a:ext cx="10972800" cy="34407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	</a:t>
            </a:r>
            <a:endParaRPr lang="ru-R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726" y="6305483"/>
            <a:ext cx="11852217" cy="4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9234" y="1020649"/>
            <a:ext cx="102935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848" y="401049"/>
            <a:ext cx="11727095" cy="522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endParaRPr lang="en-US" b="1" spc="-165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endParaRPr lang="en-US" b="1" spc="-165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проведения государственной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по образовательным программам основного общего образования в 2021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en-US" sz="4400" b="1" spc="-22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endParaRPr lang="ru-RU" sz="4400" b="1" spc="-225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1645" algn="r">
              <a:lnSpc>
                <a:spcPct val="100000"/>
              </a:lnSpc>
              <a:spcBef>
                <a:spcPts val="1445"/>
              </a:spcBef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4173" y="5998351"/>
            <a:ext cx="511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АОУ СОШ № 5 с. Николо-Павловское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26" y="-18233"/>
            <a:ext cx="10972800" cy="87669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участником запрещено: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62" y="980388"/>
            <a:ext cx="4828450" cy="117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976" y="980388"/>
            <a:ext cx="2639797" cy="1579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9879291" y="1159498"/>
            <a:ext cx="199848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п. 55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21246" y="1466044"/>
            <a:ext cx="1608842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Порядка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ГИА-9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1220"/>
          <p:cNvPicPr/>
          <p:nvPr/>
        </p:nvPicPr>
        <p:blipFill>
          <a:blip r:embed="rId4"/>
          <a:stretch>
            <a:fillRect/>
          </a:stretch>
        </p:blipFill>
        <p:spPr>
          <a:xfrm>
            <a:off x="148795" y="2429416"/>
            <a:ext cx="1725141" cy="1431009"/>
          </a:xfrm>
          <a:prstGeom prst="rect">
            <a:avLst/>
          </a:prstGeom>
        </p:spPr>
      </p:pic>
      <p:pic>
        <p:nvPicPr>
          <p:cNvPr id="11" name="Picture 1202"/>
          <p:cNvPicPr/>
          <p:nvPr/>
        </p:nvPicPr>
        <p:blipFill>
          <a:blip r:embed="rId5"/>
          <a:stretch>
            <a:fillRect/>
          </a:stretch>
        </p:blipFill>
        <p:spPr>
          <a:xfrm>
            <a:off x="6021226" y="2487251"/>
            <a:ext cx="1441681" cy="1301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096" y="2429416"/>
            <a:ext cx="1511939" cy="14448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83324" y="2415548"/>
            <a:ext cx="358218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справочных материалов,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письменных заметок и иных средств хранения и передачи информации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18622" y="2648932"/>
            <a:ext cx="264513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 связи, фото-, аудио-, и видеоаппаратуры 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23"/>
          <p:cNvSpPr/>
          <p:nvPr/>
        </p:nvSpPr>
        <p:spPr>
          <a:xfrm>
            <a:off x="273377" y="5189388"/>
            <a:ext cx="1734532" cy="10511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Удаление с экзамена </a:t>
            </a:r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hape 1225"/>
          <p:cNvSpPr/>
          <p:nvPr/>
        </p:nvSpPr>
        <p:spPr>
          <a:xfrm>
            <a:off x="1804220" y="5189388"/>
            <a:ext cx="1382040" cy="1065229"/>
          </a:xfrm>
          <a:custGeom>
            <a:avLst/>
            <a:gdLst/>
            <a:ahLst/>
            <a:cxnLst/>
            <a:rect l="0" t="0" r="0" b="0"/>
            <a:pathLst>
              <a:path w="484632" h="1171956">
                <a:moveTo>
                  <a:pt x="0" y="0"/>
                </a:moveTo>
                <a:lnTo>
                  <a:pt x="242316" y="0"/>
                </a:lnTo>
                <a:lnTo>
                  <a:pt x="484632" y="585978"/>
                </a:lnTo>
                <a:lnTo>
                  <a:pt x="242316" y="1171956"/>
                </a:lnTo>
                <a:lnTo>
                  <a:pt x="0" y="1171956"/>
                </a:lnTo>
                <a:lnTo>
                  <a:pt x="242316" y="58597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8CBA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82566" y="5109328"/>
            <a:ext cx="389326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Аннулирование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экзамена с возможностью пересдачи  в дополнительный период в сентябре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hape 1229"/>
          <p:cNvSpPr/>
          <p:nvPr/>
        </p:nvSpPr>
        <p:spPr>
          <a:xfrm>
            <a:off x="6804353" y="5109328"/>
            <a:ext cx="1246139" cy="1076678"/>
          </a:xfrm>
          <a:custGeom>
            <a:avLst/>
            <a:gdLst/>
            <a:ahLst/>
            <a:cxnLst/>
            <a:rect l="0" t="0" r="0" b="0"/>
            <a:pathLst>
              <a:path w="484632" h="1171956">
                <a:moveTo>
                  <a:pt x="0" y="0"/>
                </a:moveTo>
                <a:lnTo>
                  <a:pt x="242316" y="0"/>
                </a:lnTo>
                <a:lnTo>
                  <a:pt x="484632" y="585978"/>
                </a:lnTo>
                <a:lnTo>
                  <a:pt x="242316" y="1171956"/>
                </a:lnTo>
                <a:lnTo>
                  <a:pt x="0" y="1171956"/>
                </a:lnTo>
                <a:lnTo>
                  <a:pt x="242316" y="58597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8CBA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050492" y="5109328"/>
            <a:ext cx="4141509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протокола об административной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ответственности (если участнику ГИА на момент  проведения экзамена исполнилось 16 лет)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8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27" y="312344"/>
            <a:ext cx="11151187" cy="1775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>
                <a:solidFill>
                  <a:schemeClr val="accent2"/>
                </a:solidFill>
              </a:rPr>
              <a:t/>
            </a: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>
                <a:solidFill>
                  <a:schemeClr val="accent2"/>
                </a:solidFill>
              </a:rPr>
              <a:t/>
            </a: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обучения можно пользоваться при проведении ОГЭ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67" y="2032860"/>
            <a:ext cx="11101633" cy="4672079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Математика – </a:t>
            </a:r>
            <a:r>
              <a:rPr lang="ru-RU" alt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линейка,</a:t>
            </a:r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справочные </a:t>
            </a:r>
            <a:r>
              <a:rPr lang="ru-RU" altLang="ru-RU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материалы выдаются вместе с экзаменационными материалами.   </a:t>
            </a:r>
            <a:endParaRPr lang="ru-RU" altLang="ru-RU" sz="4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4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Русский </a:t>
            </a:r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язык - </a:t>
            </a:r>
            <a:r>
              <a:rPr lang="ru-RU" altLang="ru-RU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орфографический словарь выдается организаторами.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2311" y="481516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454" y="1483625"/>
            <a:ext cx="10972800" cy="37953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с экзамена за нарушение установленного порядка проведения ГИА, повторно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экзаменов в текущем году по соответствующим предметам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13757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976" y="212939"/>
            <a:ext cx="8138160" cy="73866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77953" y="1369569"/>
            <a:ext cx="11747127" cy="535174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 (в день проведения экзамена, не покидая ППЭ). Рассмотрение -  в течение двух рабочих дней;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течение двух рабочих дней со дня получения результатов).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принимает решение: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отклонении апелляции;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удовлетворении апелляции.</a:t>
            </a:r>
          </a:p>
        </p:txBody>
      </p:sp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3628" y="112411"/>
            <a:ext cx="25747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http://gia.edu.ru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" y="965801"/>
            <a:ext cx="10254380" cy="576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474" y="127800"/>
            <a:ext cx="850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официальный информационный портал ГИА-9: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Открытый банк заданий ОГЭ </a:t>
            </a:r>
            <a:br>
              <a:rPr lang="ru-RU" sz="3200" dirty="0"/>
            </a:br>
            <a:r>
              <a:rPr lang="ru-RU" sz="3200" u="sng" dirty="0">
                <a:hlinkClick r:id="rId2"/>
              </a:rPr>
              <a:t>http://www.fipi.ru/content/otkrytyy-bank-zadaniy-oge</a:t>
            </a:r>
            <a:r>
              <a:rPr lang="ru-RU" sz="32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55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389" y="1178023"/>
            <a:ext cx="10011266" cy="54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8719"/>
          <p:cNvGrpSpPr/>
          <p:nvPr/>
        </p:nvGrpSpPr>
        <p:grpSpPr>
          <a:xfrm>
            <a:off x="0" y="0"/>
            <a:ext cx="12192000" cy="6858000"/>
            <a:chOff x="0" y="0"/>
            <a:chExt cx="12192000" cy="6858002"/>
          </a:xfrm>
        </p:grpSpPr>
        <p:pic>
          <p:nvPicPr>
            <p:cNvPr id="6" name="Picture 24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24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"/>
              <a:ext cx="12192000" cy="6858000"/>
            </a:xfrm>
            <a:prstGeom prst="rect">
              <a:avLst/>
            </a:prstGeom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7726" y="1538438"/>
            <a:ext cx="10972800" cy="819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молодёжной политики Свердловской области от 21.04.2021г.  № 89-И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115" y="219619"/>
            <a:ext cx="1092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организации, проведения и проверки итоговых контрольных работ  для обучающихся 9-х классов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705" y="2301679"/>
            <a:ext cx="1108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Нововведением  2021г.  стало проведение итоговых контрольных работ в 9-х классах 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704" y="2887579"/>
            <a:ext cx="1079232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контрольную работу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предмету по выбору ученика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работ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влияют на допуск к 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получение аттестата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результат повлияет на итоговую годовую оценку по этому предмету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326" y="3994484"/>
            <a:ext cx="11225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проведения контрольных работ: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мая {вторник) биология, литература, информатика и информационно-коммуникационные технологии (ИКТ);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мая (среда) - физика, история;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мая (четверг) - обществознание, химия;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мая (пятница) - география, иностранные языки (английский, французский, немецкий и испанский).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проведения контрольных работ по соответствующим учебным предметам не предусмотрены.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9-х классов подают заявления на участие в контрольной работе с указанием выбранного учебного предмета в срок до 30 апреля 2021 года (включительно). До завершения этого срока участники вправе изменить выбранный ранее учебный предмет, подав повторное заявление.</a:t>
            </a:r>
          </a:p>
        </p:txBody>
      </p:sp>
    </p:spTree>
    <p:extLst>
      <p:ext uri="{BB962C8B-B14F-4D97-AF65-F5344CB8AC3E}">
        <p14:creationId xmlns:p14="http://schemas.microsoft.com/office/powerpoint/2010/main" val="30189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115" y="219619"/>
            <a:ext cx="1092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организации, проведения и проверки итоговых контрольных работ  для обучающихся 9-х классов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20" y="2177715"/>
            <a:ext cx="11225462" cy="3831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{вторник)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биология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информационно-коммуникационные технологии (ИКТ);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мая (среда) - физика,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история(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выбраны!);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мая (четверг)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мая (пятница)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география.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проведения контрольных работ по соответствующим учебным предметам не предусмотрены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9-х классов подают заявления на участие в контрольной работе с указанием выбранного учебного предмета в срок до 30 апреля 2021 года (включительно). До завершения этого срока участники вправе изменить выбранный ранее учебный предмет, подав повторное заявление.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9568" y="1296838"/>
            <a:ext cx="87589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контрольных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115" y="219619"/>
            <a:ext cx="1092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организации, проведения и проверки итоговых контрольных работ  для обучающихся 9-х классов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20" y="1431757"/>
            <a:ext cx="11225462" cy="78483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Контрольные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проводятся в образовательных организациях, в которых проходят обучение участники контрольных работ.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контрольных работ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учителями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девятиклассники проходят контрольную работ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проведения контрольных работ будет соответствовать заданиям ОГЭ 2021 года по соответствующим учебным предметам.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контрольных работ по соответствующим учебным предметам предоставляются в защищенном виде федеральным государственным бюджетным учреждением «Федеральный центр тестирования» не позднее 11 мая 2021 года.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начинается в 10:00 по местному времени.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проведения контрольной работы составляет: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 - 3 часа 55 минут (235 минут);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 обществознанию, истории, биологии, химии - 3 часа (180 минут);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информационно-коммуникационным технологиям (ИКТ), географии - 2 часа 30 минут (150 минут);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языкам (английский, французский, немецкий, испанский) - 2 часа 15 минут (135 минут).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контрольной работы не являются условием допуска к ГИА-9.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выставление полученной за контрольную работу отметки в классный журнал, что повлияет на итоговую оценку за год.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контрольных работ будут внесены в региональные и федеральную информационные системы ГИА и приема. Они могут быть использованы при зачислении школьников в профильные классы для дальнейшего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5646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655431" cy="10746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ГИА-9 в 2021 году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ятиугольник 55"/>
          <p:cNvSpPr/>
          <p:nvPr/>
        </p:nvSpPr>
        <p:spPr>
          <a:xfrm flipH="1">
            <a:off x="1733895" y="1919372"/>
            <a:ext cx="7503735" cy="180994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(ГИА-9):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авершает освоение основных образовательных 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обязательной для всех выпускников 9-ых классов;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лияет на получение аттестата об основном общем образовании.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 flipH="1">
            <a:off x="1818734" y="4213303"/>
            <a:ext cx="7418896" cy="193756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ГИА-9 допускаются обучающиеся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имеющие академической задолженности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меющие годовые отметки по всем учебным предметам за 9 класс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удовлетворительных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меющие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«зачёт» за итоговое собеседование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43829" y="134999"/>
            <a:ext cx="2048171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115" y="219619"/>
            <a:ext cx="1092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организации, проведения и проверки итоговых контрольных работ  для обучающихся 9-х классов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20" y="1431757"/>
            <a:ext cx="11225462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начинается в 10:00 по местному времени.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проведения контрольной работы составляет: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 (180 минут);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информационно-коммуникационным технологиям (ИКТ), географии - 2 часа 30 минут (150 минут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контрольной работы не являются условием допуска к ГИА-9.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выставление полученной за контрольную работу отметки в классный журнал, что повлияет на итоговую оценку за год.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контрольных работ будут внесены в региональные и федеральную информационные системы ГИА и приема.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быть использованы при зачислении школьников в профильные классы для дальнейшего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5031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640" y="336883"/>
            <a:ext cx="10972800" cy="776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переводу суммы первичных баллов за контрольную работу в пятибалльную систему оценивания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818227"/>
              </p:ext>
            </p:extLst>
          </p:nvPr>
        </p:nvGraphicFramePr>
        <p:xfrm>
          <a:off x="645357" y="2009647"/>
          <a:ext cx="11069052" cy="426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05896"/>
                <a:gridCol w="1635772"/>
                <a:gridCol w="1635772"/>
                <a:gridCol w="1645806"/>
                <a:gridCol w="164580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первичный балл за работу в целом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36-45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1450" y="1701870"/>
            <a:ext cx="92131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Шкала пересчета первичного балла за выполнение контрольной работы в отметку по пятибалльной шкале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0985" y="1130135"/>
            <a:ext cx="1079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altLang="ru-RU" sz="9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3316" y="1509684"/>
            <a:ext cx="8520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Максимальное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баллов, которое может получить участник контрольной работы.- 45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30985" y="2561107"/>
            <a:ext cx="1174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294" y="2730434"/>
            <a:ext cx="11117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участник контрольной работы.- 31 балл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пересчета первичного балла за выполнение контрольной работы в отметку по пятибалльной шкале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00390"/>
              </p:ext>
            </p:extLst>
          </p:nvPr>
        </p:nvGraphicFramePr>
        <p:xfrm>
          <a:off x="621294" y="3253654"/>
          <a:ext cx="11117177" cy="5184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25487"/>
                <a:gridCol w="1642883"/>
                <a:gridCol w="1642883"/>
                <a:gridCol w="1652962"/>
                <a:gridCol w="1652962"/>
              </a:tblGrid>
              <a:tr h="305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первичный балл за работу в целом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88238" y="3840887"/>
            <a:ext cx="1801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293" y="4179441"/>
            <a:ext cx="11117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участник контрольной работы.- 37 баллов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пересчета первичного балла за выполнение контрольной работы в отметку по пятибалльной шкале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13508"/>
              </p:ext>
            </p:extLst>
          </p:nvPr>
        </p:nvGraphicFramePr>
        <p:xfrm>
          <a:off x="621292" y="4702661"/>
          <a:ext cx="11117179" cy="426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25487"/>
                <a:gridCol w="1642884"/>
                <a:gridCol w="1642884"/>
                <a:gridCol w="1652962"/>
                <a:gridCol w="165296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первичный балл за работу в целом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21294" y="5192633"/>
            <a:ext cx="11117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участник контрольной работы.- 19 баллов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пересчета первичного балла за выполнение контрольной работы в отметку по пятибалльной шкале.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3439"/>
              </p:ext>
            </p:extLst>
          </p:nvPr>
        </p:nvGraphicFramePr>
        <p:xfrm>
          <a:off x="752050" y="5962074"/>
          <a:ext cx="11117179" cy="426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25487"/>
                <a:gridCol w="1642884"/>
                <a:gridCol w="1642884"/>
                <a:gridCol w="1652962"/>
                <a:gridCol w="165296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первичный балл за работу в целом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663" y="1538438"/>
            <a:ext cx="10972800" cy="4389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Допустимые средства обучения и воспитания на контрольных работах: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-биология- линейка, непрограммируемый калькулятор,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-география- линейка,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географические атласы для 7-9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-информатика- компьютерная техника, не имеющая доступа к сети «Интернет»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иных средств обучения и воспитания запрещено!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09600" y="246888"/>
            <a:ext cx="109728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организации, проведения и проверки итоговых контрольных работ  для обучающихся 9-х классов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96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821" y="806116"/>
            <a:ext cx="11502190" cy="488081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КИМ и бланков  производится непосредственно в аудитории проведения КР в присутствии обучающихся,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участника КР организуется отдельное рабочее место,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КР в ОУ могут присутствовать должностные лица органа исполнительной власти субъекта РФ,  специалисты МОУО,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КР распределяются руководителем ОО в произвольном порядке. В аудитории проведения контрольной работы присутствует не менее 2-х организаторов,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работы начинаются в 10.00 по местному времени,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участник КР опоздал, он допускается к написанию работы, но время работы для него не увеличивается и инструктаж не проводится,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контрольной работы организаторы проводят инструктаж, в том числе информируют участников КР о порядке проведения работы, продолжительности, о сроках проверки КР и ознакомлении с результатами.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выдают участникам материалы КР, которые включают в себя бланки для записи ответов,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листы бумаги для черновиков,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организаторов участники КР заполняют поля регистрации в бланках ответов,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объявляют о начале КР,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необходимости участникам КР выдаются дополнительные бланки для записи ответов и черновики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05853" y="251097"/>
            <a:ext cx="1097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итоговых контрольных работ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7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42" y="722376"/>
            <a:ext cx="11381874" cy="58588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КР на рабочем столе участника помимо материалов контрольной работы находятся *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ручка с чернилами чёрного цвета,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-средства обучения и воспитания, разрешённые к использованию по этому предмету(см. выше),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КР участникам запрещено иметь при себе средства связи, фото-, аудио-, видеоаппаратуру, справочные материалы, письменные заметки и иные средства хранения и передачи информации,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КР по состоянию здоровья или иным объективным причинам не может завершить КР, он досрочно покидает аудиторию,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30 и 5 минут до окончания КР организаторы сообщают участникам о скором завершении работы и о необходимости перенести ответы из черновиков и КИМ в бланки ответов,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КР, досрочно завершившие её выполнение, сдают все материалы(включая черновики) и покидают аудиторию, не дожидаясь завершения КР,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КР, все материалы упаковываются в отдельные пакеты и передаются руководителю ОО или ответственному за проведение КР.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05853" y="137038"/>
            <a:ext cx="10972800" cy="477054"/>
          </a:xfrm>
          <a:prstGeom prst="rect">
            <a:avLst/>
          </a:prstGeom>
          <a:noFill/>
        </p:spPr>
        <p:txBody>
          <a:bodyPr vert="horz" wrap="square" lIns="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итоговых контрольных работ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82053"/>
            <a:ext cx="10972800" cy="5542547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КР в 17.00 ответственный за информационный обмен получает ключи и критерии оценивания из РЦОИ,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КР осуществляется экспертами, входящими в состав комиссии по проверке КР по данному учебному предмету,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листах КИМ и черновиках не проверяются,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КР каждого участника осуществляется одним экспертом 1 раз,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в первичных баллах эксперты переводят в оценку по  пятибалльной шкале( см. выше),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КР производится в течение 3-х календарных дней с даты проведения КР,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КР вносятся в РИС(региональную информационную систему) в течение 10 дней после завершения КР.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986589" y="148588"/>
            <a:ext cx="10367210" cy="477054"/>
          </a:xfrm>
          <a:prstGeom prst="rect">
            <a:avLst/>
          </a:prstGeom>
          <a:noFill/>
        </p:spPr>
        <p:txBody>
          <a:bodyPr vert="horz" wrap="square" lIns="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проверки  итоговых контрольных работ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1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42" y="1203158"/>
            <a:ext cx="10972800" cy="54342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КР с  результатами осуществляется в порядке, устанавливаемом ОО,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Отметка, выставленная по пятибалльной шкале, выставляется в классный журнал и может быть зачтена за результат ТКР №3 по данному учебному предмету, а также учтена при приёме в профильный 10 класс нашего ОУ и других образовательных учреждений,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апелляций о несогласии с выставленным баллами за КР не предусмотрена. При этом участнику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предоставлено право на рассмотрение вопросов оценивания выполненной им работы,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179094" y="189541"/>
            <a:ext cx="10114547" cy="538609"/>
          </a:xfrm>
          <a:prstGeom prst="rect">
            <a:avLst/>
          </a:prstGeom>
          <a:noFill/>
        </p:spPr>
        <p:txBody>
          <a:bodyPr vert="horz" wrap="square" lIns="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 итоговых контрольных работ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6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37" y="435833"/>
            <a:ext cx="8912757" cy="5570473"/>
          </a:xfrm>
        </p:spPr>
      </p:pic>
      <p:sp>
        <p:nvSpPr>
          <p:cNvPr id="6" name="Заголовок 1"/>
          <p:cNvSpPr txBox="1"/>
          <p:nvPr/>
        </p:nvSpPr>
        <p:spPr>
          <a:xfrm>
            <a:off x="1739516" y="5586105"/>
            <a:ext cx="8712968" cy="1080120"/>
          </a:xfrm>
          <a:prstGeom prst="ellipseRibbon">
            <a:avLst/>
          </a:prstGeom>
          <a:solidFill>
            <a:srgbClr val="0020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85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1AB39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Удачи на экзаменах!</a:t>
            </a:r>
          </a:p>
        </p:txBody>
      </p:sp>
    </p:spTree>
    <p:extLst>
      <p:ext uri="{BB962C8B-B14F-4D97-AF65-F5344CB8AC3E}">
        <p14:creationId xmlns:p14="http://schemas.microsoft.com/office/powerpoint/2010/main" val="295245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3122"/>
            <a:ext cx="10972800" cy="10180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периоды ГИА-9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43829" y="134999"/>
            <a:ext cx="2048171" cy="80465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7338" y="1214063"/>
            <a:ext cx="5632121" cy="3889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(ОГЭ):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обучающихся образовательных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использованием контрольно-измерительных материалов (КИМ);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ормат экзамена приближен к формату ЕГЭ.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7677" y="1214063"/>
            <a:ext cx="5495827" cy="3889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 (ГВЭ):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обучающихся с ограниченными возможностями здоровья, обучающихся детей инвалидов и инвалидов;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использованием текстов, тем, заданий, билетов;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письменной или устной форме.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776"/>
          <p:cNvPicPr/>
          <p:nvPr/>
        </p:nvPicPr>
        <p:blipFill>
          <a:blip r:embed="rId3"/>
          <a:stretch>
            <a:fillRect/>
          </a:stretch>
        </p:blipFill>
        <p:spPr>
          <a:xfrm>
            <a:off x="5267088" y="1504356"/>
            <a:ext cx="662371" cy="780864"/>
          </a:xfrm>
          <a:prstGeom prst="rect">
            <a:avLst/>
          </a:prstGeom>
        </p:spPr>
      </p:pic>
      <p:pic>
        <p:nvPicPr>
          <p:cNvPr id="19" name="Picture 778"/>
          <p:cNvPicPr/>
          <p:nvPr/>
        </p:nvPicPr>
        <p:blipFill>
          <a:blip r:embed="rId4"/>
          <a:stretch>
            <a:fillRect/>
          </a:stretch>
        </p:blipFill>
        <p:spPr>
          <a:xfrm rot="10800001" flipV="1">
            <a:off x="11209793" y="1278233"/>
            <a:ext cx="487539" cy="6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81" y="1013254"/>
            <a:ext cx="10251055" cy="18288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выпускники 9-х классов будут сдавать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2 обязательных экзамена — русский и математику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ОГЭ по выбору отменили, чтобы уберечь учеников и педагогов от потенциальной опасности заражения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в ходе проведения ГИА 2021 года.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822708"/>
              </p:ext>
            </p:extLst>
          </p:nvPr>
        </p:nvGraphicFramePr>
        <p:xfrm>
          <a:off x="357159" y="1734533"/>
          <a:ext cx="11492334" cy="476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11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81" y="1013254"/>
            <a:ext cx="10251055" cy="18288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3789" y="721894"/>
            <a:ext cx="9360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ГИА-2021 в 9-х классах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42" y="2067743"/>
            <a:ext cx="112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мая(понедельник)- ОГЭ и ГВЭ по русскому языку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989" y="3243753"/>
            <a:ext cx="844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мая(четверг) - ОГЭ по математике*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358" y="5530062"/>
            <a:ext cx="10972800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*ГВЭ по математике не проводится, т.к. 9-классники, имеющие статус с ОВЗ, отказались от этого предмета(основание: п.2 приложения к Приказу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16.03.2021 №104/306 и личные заявления участников ГИА-2021)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3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81" y="1013254"/>
            <a:ext cx="10251055" cy="18288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3788" y="443479"/>
            <a:ext cx="936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ГИА-2021 в 9-х классах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736" y="1251283"/>
            <a:ext cx="109246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736" y="2129589"/>
            <a:ext cx="10732169" cy="44256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пропустивших основные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сдачи экзаменов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завершивших его написание по болезни или иной уважительной причине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подтвержденной документально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получивших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одному из двух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сдаваемых предметов, а также участников, чьи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о нарушении порядка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ОГЭ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удовлетворены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предусмотрены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сдачи: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июня – ОГЭ и ГВЭ-9 по русскому языку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 – по математике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резервные сроки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июня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русский язык и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математика) смогут сдать экзамены участники,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пропустившие по уважительной причине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сдачу в основные и резервные сроки или впервые сдававшие экзамены в резервные сроки, но получившие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одному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обязательных предметов.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1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92074"/>
            <a:ext cx="2048226" cy="804657"/>
          </a:xfrm>
          <a:prstGeom prst="rect">
            <a:avLst/>
          </a:prstGeom>
        </p:spPr>
      </p:pic>
      <p:pic>
        <p:nvPicPr>
          <p:cNvPr id="8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по 15 сентября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дополнительный сентябрьский период ОГЭ и ГВЭ-9.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по русскому языку 3 сентября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6 сентября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сдадут участники,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прошедшие государственную итоговую аттестацию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ранее, а также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неудовлетворительные результаты по обоим предметам, либо получившие повторный неудовлетворительный результат по одному из 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дополнительного периода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 сентября – русский язык и 15 сентября – математика) 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попытка сдать экзамены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у участников,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допущенных к экзаменам по решению председателя ГЭК.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621" y="470338"/>
            <a:ext cx="9360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ГИА-2021 в 9-х классах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253" y="1239779"/>
            <a:ext cx="911993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сентябрьский период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26" y="421341"/>
            <a:ext cx="1097280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21579" y="2005059"/>
            <a:ext cx="10972800" cy="45259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</a:t>
            </a:r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accent2"/>
                </a:solidFill>
              </a:rPr>
              <a:t>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часа 55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(235 минут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00" b="1" dirty="0"/>
          </a:p>
        </p:txBody>
      </p:sp>
      <p:pic>
        <p:nvPicPr>
          <p:cNvPr id="5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43774" y="188184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64" y="325430"/>
            <a:ext cx="10972800" cy="66804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экзамене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22437" y="1489812"/>
            <a:ext cx="11747127" cy="5108951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выполняется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находиться: ручка (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шт.),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личность, разрешенные средства.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Нельзя:</a:t>
            </a:r>
          </a:p>
          <a:p>
            <a:pPr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общаться друг с другом, </a:t>
            </a:r>
          </a:p>
          <a:p>
            <a:pPr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перемещаться по аудитории,</a:t>
            </a:r>
          </a:p>
          <a:p>
            <a:pPr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правил составляется акт  и обучающийся удаляется.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удалении направляются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30653" y="188815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5971</TotalTime>
  <Words>1499</Words>
  <Application>Microsoft Office PowerPoint</Application>
  <PresentationFormat>Произвольный</PresentationFormat>
  <Paragraphs>217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 </vt:lpstr>
      <vt:lpstr>Допуск к ГИА-9 в 2021 году</vt:lpstr>
      <vt:lpstr>Формы и периоды ГИА-9</vt:lpstr>
      <vt:lpstr>       В 2021 году выпускники 9-х классов будут сдавать только 2 обязательных экзамена — русский и математику. Все ОГЭ по выбору отменили, чтобы уберечь учеников и педагогов от потенциальной опасности заражения коронавирусной инфекцией в ходе проведения ГИА 2021 года. </vt:lpstr>
      <vt:lpstr>       </vt:lpstr>
      <vt:lpstr>       </vt:lpstr>
      <vt:lpstr>Презентация PowerPoint</vt:lpstr>
      <vt:lpstr>Продолжительность ОГЭ</vt:lpstr>
      <vt:lpstr>Правила поведения на экзамене</vt:lpstr>
      <vt:lpstr>Во время экзамена участником запрещено: </vt:lpstr>
      <vt:lpstr>     Какими средствами обучения можно пользоваться при проведении ОГЭ </vt:lpstr>
      <vt:lpstr>Презентация PowerPoint</vt:lpstr>
      <vt:lpstr>Апелляции</vt:lpstr>
      <vt:lpstr>Презентация PowerPoint</vt:lpstr>
      <vt:lpstr>Открытый банк заданий ОГЭ  http://www.fipi.ru/content/otkrytyy-bank-zadaniy-oge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переводу суммы первичных баллов за контрольную работу в пятибалльную систему оценивания</vt:lpstr>
      <vt:lpstr>Порядок организации, проведения и проверки итоговых контрольных работ  для обучающихся 9-х классов</vt:lpstr>
      <vt:lpstr>Проведение итоговых контрольных работ </vt:lpstr>
      <vt:lpstr>Презентация PowerPoint</vt:lpstr>
      <vt:lpstr>Порядок и сроки проверки  итоговых контрольных работ </vt:lpstr>
      <vt:lpstr>Оценка результатов  итоговых контрольных работ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422</cp:revision>
  <cp:lastPrinted>2016-01-13T14:07:51Z</cp:lastPrinted>
  <dcterms:created xsi:type="dcterms:W3CDTF">2014-12-14T12:59:50Z</dcterms:created>
  <dcterms:modified xsi:type="dcterms:W3CDTF">2021-04-27T06:19:05Z</dcterms:modified>
</cp:coreProperties>
</file>