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84" r:id="rId4"/>
    <p:sldId id="300" r:id="rId5"/>
    <p:sldId id="296" r:id="rId6"/>
    <p:sldId id="286" r:id="rId7"/>
    <p:sldId id="285" r:id="rId8"/>
    <p:sldId id="287" r:id="rId9"/>
    <p:sldId id="288" r:id="rId10"/>
    <p:sldId id="289" r:id="rId11"/>
    <p:sldId id="299" r:id="rId12"/>
    <p:sldId id="266" r:id="rId13"/>
    <p:sldId id="270" r:id="rId14"/>
    <p:sldId id="275" r:id="rId15"/>
    <p:sldId id="273" r:id="rId16"/>
    <p:sldId id="298" r:id="rId17"/>
    <p:sldId id="268" r:id="rId18"/>
    <p:sldId id="272" r:id="rId19"/>
    <p:sldId id="274" r:id="rId20"/>
    <p:sldId id="277" r:id="rId21"/>
    <p:sldId id="265" r:id="rId22"/>
    <p:sldId id="291" r:id="rId23"/>
    <p:sldId id="292" r:id="rId24"/>
    <p:sldId id="302" r:id="rId25"/>
    <p:sldId id="294" r:id="rId2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3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12192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3392" y="2276872"/>
            <a:ext cx="109728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9563" y="0"/>
            <a:ext cx="10032437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831637" y="1268760"/>
            <a:ext cx="8750763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845429" y="1844825"/>
            <a:ext cx="8750763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81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73" r:id="rId4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ia.edu.ru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ege.midural.ru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566006437#6540IN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ege@obrnadzor.gov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68008" y="2846164"/>
            <a:ext cx="5904656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</a:t>
            </a:r>
          </a:p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</a:t>
            </a:r>
          </a:p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для 9 </a:t>
            </a:r>
          </a:p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 (ГИА-9)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50173" y="5986430"/>
            <a:ext cx="592995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1-2022 </a:t>
            </a:r>
            <a:r>
              <a:rPr lang="ru-RU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</a:t>
            </a:r>
            <a:r>
              <a:rPr lang="ru-RU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pic>
        <p:nvPicPr>
          <p:cNvPr id="3076" name="Picture 4" descr="Картинки по запросу огэ 20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803" y="152248"/>
            <a:ext cx="3418861" cy="161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ГИА-9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263352" y="1268761"/>
            <a:ext cx="11188824" cy="1296144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проведения ОГЭ и ГВЭ предусматривается единое расписание экзаменов, продолжительность проведения экзаменов, требования к использованию средств обучения и воспитания, используемых при проведении экзаменов, которые ежегодно утверждаются приказом Министерства просвещения РФ и Федеральной службы по надзору в сфере образования и науки.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1160" y="2924944"/>
            <a:ext cx="10873208" cy="5232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ГИА-9 проводится в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досрочный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дополнительный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периоды.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47528" y="4005064"/>
            <a:ext cx="9902384" cy="83099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из периодов проведения ГИА-9 предусматриваются основные и резервные сроки.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9208" y="5301208"/>
            <a:ext cx="9902384" cy="101566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 ГИА-9, не имеющих возможности по уважительным причинам (болезнь или иные обстоятельства), подтвержденным документально, пройти ГИА-9 в основные сроки, экзамены проводятся в досрочный период.</a:t>
            </a:r>
          </a:p>
        </p:txBody>
      </p:sp>
    </p:spTree>
    <p:extLst>
      <p:ext uri="{BB962C8B-B14F-4D97-AF65-F5344CB8AC3E}">
        <p14:creationId xmlns:p14="http://schemas.microsoft.com/office/powerpoint/2010/main" val="357200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экзаменов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13473" t="19485" r="11813" b="16531"/>
          <a:stretch/>
        </p:blipFill>
        <p:spPr>
          <a:xfrm>
            <a:off x="1330832" y="1196752"/>
            <a:ext cx="9433048" cy="554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91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ОГЭ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47328" y="1196752"/>
            <a:ext cx="12025336" cy="51845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день экзамена участник ГИА-9 прибывает в ППЭ не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9.15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местному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Допуск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в ППЭ осуществляется при наличии у них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документа,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удостоверяющего личность,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в списках распределения в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ППЭ.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отсутствия у обучающегося документа,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удостоверяющего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 допускается в ППЭ после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личности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сопровождающим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участник ГИА-9 опоздал на экзамен, он допускается к сдаче ГИА в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порядке, при этом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окончания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 не 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продлевается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547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ГИА-9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1340768"/>
            <a:ext cx="11593288" cy="181588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NewRomanPSMT"/>
              </a:rPr>
              <a:t>Во время экзамена обучающиеся выходят </a:t>
            </a:r>
            <a:r>
              <a:rPr lang="ru-RU" sz="2800" dirty="0" smtClean="0">
                <a:solidFill>
                  <a:schemeClr val="tx1"/>
                </a:solidFill>
                <a:latin typeface="TimesNewRomanPSMT"/>
              </a:rPr>
              <a:t>из аудитории </a:t>
            </a:r>
            <a:r>
              <a:rPr lang="ru-RU" sz="2800" dirty="0">
                <a:solidFill>
                  <a:schemeClr val="tx1"/>
                </a:solidFill>
                <a:latin typeface="TimesNewRomanPSMT"/>
              </a:rPr>
              <a:t>и </a:t>
            </a:r>
            <a:endParaRPr lang="ru-RU" sz="2800" dirty="0" smtClean="0">
              <a:solidFill>
                <a:schemeClr val="tx1"/>
              </a:solidFill>
              <a:latin typeface="TimesNewRomanPSMT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TimesNewRomanPSMT"/>
              </a:rPr>
              <a:t>перемещаются </a:t>
            </a:r>
            <a:r>
              <a:rPr lang="ru-RU" sz="2800" dirty="0">
                <a:solidFill>
                  <a:schemeClr val="tx1"/>
                </a:solidFill>
                <a:latin typeface="TimesNewRomanPSMT"/>
              </a:rPr>
              <a:t>по ППЭ в </a:t>
            </a:r>
            <a:r>
              <a:rPr lang="ru-RU" sz="2800" dirty="0" smtClean="0">
                <a:solidFill>
                  <a:schemeClr val="tx1"/>
                </a:solidFill>
                <a:latin typeface="TimesNewRomanPSMT"/>
              </a:rPr>
              <a:t>сопровождении </a:t>
            </a:r>
            <a:r>
              <a:rPr lang="ru-RU" sz="2800" dirty="0">
                <a:solidFill>
                  <a:schemeClr val="tx1"/>
                </a:solidFill>
                <a:latin typeface="TimesNewRomanPSMT"/>
              </a:rPr>
              <a:t>одного из организаторов. </a:t>
            </a:r>
          </a:p>
          <a:p>
            <a:r>
              <a:rPr lang="ru-RU" sz="2800" dirty="0">
                <a:solidFill>
                  <a:schemeClr val="tx1"/>
                </a:solidFill>
                <a:latin typeface="TimesNewRomanPSMT"/>
              </a:rPr>
              <a:t>При выходе из аудитории обучающиеся </a:t>
            </a:r>
            <a:r>
              <a:rPr lang="ru-RU" sz="2800" dirty="0" smtClean="0">
                <a:solidFill>
                  <a:schemeClr val="tx1"/>
                </a:solidFill>
                <a:latin typeface="TimesNewRomanPSMT"/>
              </a:rPr>
              <a:t>оставляют 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NewRomanPSMT"/>
              </a:rPr>
              <a:t>экзаменационные </a:t>
            </a:r>
            <a:r>
              <a:rPr lang="ru-RU" sz="2800" dirty="0">
                <a:solidFill>
                  <a:schemeClr val="tx1"/>
                </a:solidFill>
                <a:latin typeface="TimesNewRomanPSMT"/>
              </a:rPr>
              <a:t>материалы и черновики на </a:t>
            </a:r>
            <a:r>
              <a:rPr lang="ru-RU" sz="2800" dirty="0" smtClean="0">
                <a:solidFill>
                  <a:schemeClr val="tx1"/>
                </a:solidFill>
                <a:latin typeface="TimesNewRomanPSMT"/>
              </a:rPr>
              <a:t>рабочем </a:t>
            </a:r>
            <a:r>
              <a:rPr lang="ru-RU" sz="2800" dirty="0">
                <a:solidFill>
                  <a:schemeClr val="tx1"/>
                </a:solidFill>
                <a:latin typeface="TimesNewRomanPSMT"/>
              </a:rPr>
              <a:t>столе.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368" y="4293096"/>
            <a:ext cx="11593288" cy="18466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ГИА-9, допустившие нарушение порядка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экзамена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удаляются из ППЭ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данному факту составляется акт,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передаётся на рассмотрение в ГЭК. Если факт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участником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ГИА-9 порядка проведения экзамена подтверждается,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ГЭК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аннулировании результатов участника ГИА-9 по соответствующему учебному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73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Разрешено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227348" y="1412776"/>
            <a:ext cx="11737304" cy="5007004"/>
          </a:xfrm>
        </p:spPr>
        <p:txBody>
          <a:bodyPr/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экзамена на рабочем столе участника ГИА-9, помимо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экзаменационных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материалов, находятся: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гелевая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капиллярная ручка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чернилами черного цвета;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удостоверяющий личность;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обучения и воспитания, разрешенные для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экзамене по 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русскому языку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орфографический словарь;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линейка (справочные материалы,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содержащие основные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 курса математики,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ГИА-9 получит вместе с КИМ);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химии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непрограммируемый калькулятор (периодическую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химических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элементов Д.И.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Менделеева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таблицу растворимости солей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кислот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оснований в воде и электрохимический ряд напряжений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металлов участник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ГИА-9 получит вместе с КИМ);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физик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- непрограммируемый калькулятор, линейка;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географии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непрограммируемый калькулятор, линейка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географические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атласы за 7 - 9 классы.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биологии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непрограммируемый калькулятор, линейка;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литературе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орфографический словарь, сборники лирики, полные тексты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художественных произведений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642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352" y="1197951"/>
            <a:ext cx="116652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100" b="1" dirty="0">
                <a:solidFill>
                  <a:srgbClr val="FF0000"/>
                </a:solidFill>
              </a:rPr>
              <a:t>Наличие средств связи ,электронно-вычислительной техники, фото аудио и </a:t>
            </a:r>
            <a:endParaRPr lang="ru-RU" sz="21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2100" b="1" dirty="0" smtClean="0">
                <a:solidFill>
                  <a:srgbClr val="FF0000"/>
                </a:solidFill>
              </a:rPr>
              <a:t>видеоаппаратуры</a:t>
            </a:r>
            <a:r>
              <a:rPr lang="ru-RU" sz="2100" b="1" dirty="0">
                <a:solidFill>
                  <a:srgbClr val="FF0000"/>
                </a:solidFill>
              </a:rPr>
              <a:t>, справочных материалов, письменных заметок и иных средств </a:t>
            </a:r>
            <a:endParaRPr lang="ru-RU" sz="21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2100" b="1" dirty="0" smtClean="0">
                <a:solidFill>
                  <a:srgbClr val="FF0000"/>
                </a:solidFill>
              </a:rPr>
              <a:t>хранения </a:t>
            </a:r>
            <a:r>
              <a:rPr lang="ru-RU" sz="2100" b="1" dirty="0">
                <a:solidFill>
                  <a:srgbClr val="FF0000"/>
                </a:solidFill>
              </a:rPr>
              <a:t>и передачи информации.</a:t>
            </a:r>
          </a:p>
          <a:p>
            <a:pPr marL="214313" indent="-2143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100" b="1" dirty="0">
                <a:solidFill>
                  <a:srgbClr val="FF0000"/>
                </a:solidFill>
              </a:rPr>
              <a:t>Вынос из аудитории и ППЭ экзаменационных материалов на бумажном или </a:t>
            </a:r>
            <a:endParaRPr lang="ru-RU" sz="21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2100" b="1" dirty="0" smtClean="0">
                <a:solidFill>
                  <a:srgbClr val="FF0000"/>
                </a:solidFill>
              </a:rPr>
              <a:t>электронном </a:t>
            </a:r>
            <a:r>
              <a:rPr lang="ru-RU" sz="2100" b="1" dirty="0">
                <a:solidFill>
                  <a:srgbClr val="FF0000"/>
                </a:solidFill>
              </a:rPr>
              <a:t>носителях, их фотографирование.</a:t>
            </a:r>
          </a:p>
          <a:p>
            <a:pPr marL="214313" indent="-2143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100" b="1" dirty="0">
                <a:solidFill>
                  <a:srgbClr val="FF0000"/>
                </a:solidFill>
              </a:rPr>
              <a:t>Оказание содействия другим участникам ЕГЭ, в том числе передача им указанных средств и материалов.</a:t>
            </a:r>
          </a:p>
          <a:p>
            <a:pPr marL="214313" indent="-2143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100" b="1" dirty="0">
              <a:solidFill>
                <a:srgbClr val="FF0000"/>
              </a:solidFill>
            </a:endParaRPr>
          </a:p>
        </p:txBody>
      </p:sp>
      <p:pic>
        <p:nvPicPr>
          <p:cNvPr id="25602" name="Picture 2" descr="Политика использования мобильных телефонов на рабочем мест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138" y="4483625"/>
            <a:ext cx="1247868" cy="124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4" name="Picture 4" descr="10 причин, почему списывание в школе - зло | Газета педагогов | Яндекс Дзе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73"/>
          <a:stretch/>
        </p:blipFill>
        <p:spPr bwMode="auto">
          <a:xfrm>
            <a:off x="3576457" y="4584670"/>
            <a:ext cx="2125603" cy="1154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6" name="Picture 6" descr="Что можно и что нельзя фотографировать?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990" y="4431429"/>
            <a:ext cx="1397585" cy="1400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8" name="Picture 8" descr="Где можно спрятать шпаргалку и как сделать так, чтобы ее не заметили -  Харьков Vgorode.u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776" y="4515615"/>
            <a:ext cx="1712609" cy="119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3576457" y="4584670"/>
            <a:ext cx="2125603" cy="1154180"/>
          </a:xfrm>
          <a:prstGeom prst="line">
            <a:avLst/>
          </a:prstGeom>
          <a:ln w="8572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839776" y="4515615"/>
            <a:ext cx="1712609" cy="1198826"/>
          </a:xfrm>
          <a:prstGeom prst="line">
            <a:avLst/>
          </a:prstGeom>
          <a:ln w="8572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299367"/>
            <a:ext cx="9144000" cy="810739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Запрещено</a:t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74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 сдача ОГЭ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263352" y="1484784"/>
            <a:ext cx="11665296" cy="4763467"/>
          </a:xfrm>
        </p:spPr>
        <p:txBody>
          <a:bodyPr/>
          <a:lstStyle/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 к сдаче ГИА-9 по соответствующему учебному предмету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текущем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по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решению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ГЭК допускаются следующие обучающиеся: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получившие на ГИА-9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неудовлетворительный результат по </a:t>
            </a: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одному-двум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четырех </a:t>
            </a:r>
            <a:endParaRPr lang="ru-RU" sz="19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обязательных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предметов (но не более, чем </a:t>
            </a: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двум)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явившиеся на экзамены по уважительным причинам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(болезнь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иные 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подтвержденные документально);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завершившие выполнение экзаменационной работы </a:t>
            </a: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уважительным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 или иные обстоятельства, подтвержденные документально);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апелляция которых о нарушении установленного порядка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ГИА-9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конфликтной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комиссией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города Москвы была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которых были аннулированы ГЭК в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</a:t>
            </a: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 фактов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</a:t>
            </a:r>
            <a:endParaRPr lang="ru-RU" sz="19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установленного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проведения ГИА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совершенных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лицами, присутствующими в пункте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экзаменов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- ППЭ) в день экзамена, или иными (неустановленными) лицами.</a:t>
            </a:r>
          </a:p>
        </p:txBody>
      </p:sp>
    </p:spTree>
    <p:extLst>
      <p:ext uri="{BB962C8B-B14F-4D97-AF65-F5344CB8AC3E}">
        <p14:creationId xmlns:p14="http://schemas.microsoft.com/office/powerpoint/2010/main" val="406410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ОГЭ,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ГВЭ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1364" y="1412776"/>
            <a:ext cx="114492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информирования участников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ГИА-9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экзаменов ежегодно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публикуется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официальном сайте информационного сопровождения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www.gia.edu.ru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перейдя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ссылке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Самый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простой способ 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это посетить собственную школу, 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приходят 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экзаменов.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39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и рассмотрение апелляций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191344" y="1268760"/>
            <a:ext cx="11593288" cy="5256584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Апелляция о несогласии с выставленными баллами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подается </a:t>
            </a: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</a:t>
            </a:r>
            <a:endParaRPr lang="ru-RU" sz="28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 </a:t>
            </a: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со дня </a:t>
            </a:r>
            <a: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объявления </a:t>
            </a: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экзамена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соответствующему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предмету. 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информирования участников ГИА о сроках подачи и рассмотрения апелляций о несогласии с выставленными баллами ежегодно публикуется на официальном сайте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обработки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информациСвердловской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области 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://ege.midural.ru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ГИА-9 подают апелляцию о несогласии с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выставленными 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баллами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свою школу.</a:t>
            </a:r>
            <a:endParaRPr lang="ru-RU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11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Шкала перевода суммы первичных баллов </a:t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пятибалльную систему оценивания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829396"/>
              </p:ext>
            </p:extLst>
          </p:nvPr>
        </p:nvGraphicFramePr>
        <p:xfrm>
          <a:off x="911423" y="1093616"/>
          <a:ext cx="10369152" cy="5722822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1348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36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035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085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085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75365">
                <a:tc rowSpan="2">
                  <a:txBody>
                    <a:bodyPr/>
                    <a:lstStyle/>
                    <a:p>
                      <a:pPr marL="0" indent="0" algn="ctr"/>
                      <a:r>
                        <a:rPr lang="ru-RU" sz="1500" dirty="0">
                          <a:effectLst/>
                        </a:rPr>
                        <a:t>Общий балл по предмету:</a:t>
                      </a: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</a:rPr>
                        <a:t>Отметка по пятибалльной шкале</a:t>
                      </a:r>
                      <a:br>
                        <a:rPr lang="ru-RU" sz="1600" b="1" dirty="0">
                          <a:effectLst/>
                        </a:rPr>
                      </a:br>
                      <a:endParaRPr lang="ru-RU" sz="1600" b="1" dirty="0">
                        <a:effectLst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71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</a:rPr>
                        <a:t>"2"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</a:rPr>
                        <a:t>"3"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</a:rPr>
                        <a:t>"4"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</a:rPr>
                        <a:t>"5"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5690">
                <a:tc>
                  <a:txBody>
                    <a:bodyPr/>
                    <a:lstStyle/>
                    <a:p>
                      <a:pPr marL="96838" indent="0" algn="ctr"/>
                      <a:r>
                        <a:rPr lang="ru-RU" sz="1500" dirty="0">
                          <a:effectLst/>
                        </a:rPr>
                        <a:t>Русский язык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15-22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23-28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29-33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04357">
                <a:tc>
                  <a:txBody>
                    <a:bodyPr/>
                    <a:lstStyle/>
                    <a:p>
                      <a:pPr marL="96838" indent="0" algn="ctr"/>
                      <a:r>
                        <a:rPr lang="ru-RU" sz="1500" dirty="0">
                          <a:effectLst/>
                        </a:rPr>
                        <a:t>Математика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8-14 </a:t>
                      </a:r>
                    </a:p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менее 2 б. </a:t>
                      </a:r>
                    </a:p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получено за решение </a:t>
                      </a:r>
                    </a:p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заданий по геометрии </a:t>
                      </a:r>
                    </a:p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(задания 16–20, 24–26)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22-32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7393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effectLst/>
                        </a:rPr>
                        <a:t>Физика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11-21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22-33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34-43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576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effectLst/>
                        </a:rPr>
                        <a:t> Химия</a:t>
                      </a:r>
                      <a:r>
                        <a:rPr lang="ru-RU" sz="1500" dirty="0">
                          <a:effectLst/>
                        </a:rPr>
                        <a:t> 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(без реального эксперимента)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10-20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21-30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31-40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7393">
                <a:tc>
                  <a:txBody>
                    <a:bodyPr/>
                    <a:lstStyle/>
                    <a:p>
                      <a:pPr marL="96838" indent="0" algn="ctr"/>
                      <a:r>
                        <a:rPr lang="ru-RU" sz="1500" dirty="0">
                          <a:effectLst/>
                        </a:rPr>
                        <a:t>Биология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13-24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25-35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36-45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7393">
                <a:tc>
                  <a:txBody>
                    <a:bodyPr/>
                    <a:lstStyle/>
                    <a:p>
                      <a:pPr marL="176213" indent="0" algn="ctr"/>
                      <a:r>
                        <a:rPr lang="ru-RU" sz="1500" dirty="0">
                          <a:effectLst/>
                        </a:rPr>
                        <a:t>География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12-18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19-25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26-31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7393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effectLst/>
                        </a:rPr>
                        <a:t>Обществознание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14-22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23-29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30-35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7393"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История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20-27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28-34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67393"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Литература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14-22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23-31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32-39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1441"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Информатика и ИКТ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17-19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7174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effectLst/>
                        </a:rPr>
                        <a:t>Иностранные языки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0-28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29-45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46-57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58-68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87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проведения ГИА-9</a:t>
            </a:r>
            <a:endParaRPr lang="ru-RU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76120" y="3299261"/>
            <a:ext cx="46146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выпускной </a:t>
            </a:r>
          </a:p>
          <a:p>
            <a:pPr algn="r"/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(ГВЭ)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925342" y="1592612"/>
            <a:ext cx="55446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контрольные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измерительные материалы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(КИМ) стандартизированной формы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686944" y="3836715"/>
            <a:ext cx="5489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и (или) устный </a:t>
            </a:r>
          </a:p>
          <a:p>
            <a:pPr algn="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с использованием </a:t>
            </a:r>
          </a:p>
          <a:p>
            <a:pPr algn="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текстов, тем, заданий, билетов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9376" y="1286372"/>
            <a:ext cx="473258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</a:p>
          <a:p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</a:t>
            </a:r>
          </a:p>
          <a:p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(ОГЭ)</a:t>
            </a:r>
          </a:p>
        </p:txBody>
      </p:sp>
      <p:pic>
        <p:nvPicPr>
          <p:cNvPr id="1026" name="Picture 2" descr="ÐÐ°ÑÑÐ¸Ð½ÐºÐ¸ Ð¿Ð¾ Ð·Ð°Ð¿ÑÐ¾ÑÑ ÐµÐ³Ñ 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5342" y="5238253"/>
            <a:ext cx="2589064" cy="1307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50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7648" y="44624"/>
            <a:ext cx="7524328" cy="76470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Итоговые отметки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2135560" y="908720"/>
            <a:ext cx="9865096" cy="38884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fontAlgn="base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Порядка </a:t>
            </a:r>
            <a:r>
              <a:rPr lang="ru-RU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заполнения, учета и выдачи аттестатов об основном общем и среднем общем образовании и их 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дубликатов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приказ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просвещения РФ)от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октября 2020 года N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546:</a:t>
            </a:r>
            <a:endParaRPr lang="ru-RU" sz="2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 2016-2017 учебного года основанием для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выдачи аттестата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основном общем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являться 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результаты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экзаменов по </a:t>
            </a:r>
            <a:r>
              <a:rPr lang="ru-RU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четырем 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учебным </a:t>
            </a:r>
            <a:endParaRPr lang="ru-RU" sz="20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(русскому языку, математике и двум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учебным 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выбору обучающегося). 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Экзаменационные отметки будут учитываться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выставлении итоговых отметок по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четырем обязательным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учебным </a:t>
            </a: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39616" y="5157192"/>
            <a:ext cx="9289032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Отметка по математике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выставляется в аттестат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среднее арифметическое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отметок по алгебре, геометрии и экзамену.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43672" y="594928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остальным предметам в аттестат выставляются годовые оценки за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последний год обучения по предмету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66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Общественное наблюдение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119336" y="1196752"/>
            <a:ext cx="11881320" cy="4752528"/>
          </a:xfrm>
        </p:spPr>
        <p:txBody>
          <a:bodyPr>
            <a:noAutofit/>
          </a:bodyPr>
          <a:lstStyle/>
          <a:p>
            <a:pPr>
              <a:lnSpc>
                <a:spcPct val="117000"/>
              </a:lnSpc>
              <a:spcBef>
                <a:spcPts val="0"/>
              </a:spcBef>
            </a:pP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Система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наблюдения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один из методов обеспечения прозрачности и открытости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государственной итоговой аттестации (ГИА), 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инструментов ее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 как общественный наблюдатель может присутствовать как в пункте проведения экзамена в ходе экзамена, так 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рассмотрении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апелляции, он имеет возможность получать и публиковать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объективную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ГИА и, как следствие, повышать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 к этому важному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7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7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Общественным наблюдателем не могут назначаться лица из числа педагогов ОО и родителей выпускников текущего учебного года.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33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ресурсы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697764"/>
              </p:ext>
            </p:extLst>
          </p:nvPr>
        </p:nvGraphicFramePr>
        <p:xfrm>
          <a:off x="1524000" y="1268760"/>
          <a:ext cx="9828584" cy="532859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9142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142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7420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Официальный сайт Федеральной </a:t>
                      </a:r>
                    </a:p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службы по надзору в сфере </a:t>
                      </a:r>
                    </a:p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и науки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http://www.obrnadzor.gov.ru/ru/</a:t>
                      </a:r>
                      <a:endParaRPr lang="ru-RU" sz="2400" u="sng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321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Регионального центра обработки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Свердловской области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http://ege.midural.ru/</a:t>
                      </a:r>
                    </a:p>
                    <a:p>
                      <a:endParaRPr lang="ru-RU" sz="2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3214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Портал государственной итоговой </a:t>
                      </a:r>
                    </a:p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аттестации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http://gia.edu.ru/</a:t>
                      </a:r>
                      <a:endParaRPr lang="ru-RU" sz="2400" b="1" u="sng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22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институт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педагогических измерений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http://www.fipi.ru/</a:t>
                      </a:r>
                      <a:endParaRPr lang="ru-RU" sz="2400" b="0" u="sng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6871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228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ГИА-2022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 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ГИА в 2022 году можно </a:t>
            </a:r>
            <a:endParaRPr lang="ru-RU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ознакомиться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портале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obrnadzor.gov.ru/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4325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47328" y="188640"/>
            <a:ext cx="11737304" cy="720080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«горячей линии»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Службы по надзору в сфере образования и науки (РОСОБРНАДЗОРА) по вопросам подготовки и проведения ЕГЭ: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 (495) 984-89-19,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доверия ЕГЭ +7 (495) 104-68-38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доверия: 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ege@obrnadzor.gov.ru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 «горячей линии» ЕГЭ и ОГЭ в Свердловской области: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(343) 312-02-23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(982) 720-06-76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(343) 312-00-04 (добавочные 090, 091, 094)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(908) 90-81-365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(950) 64-77-093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(950) 64-76-112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30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44" y="16778"/>
            <a:ext cx="12000656" cy="1069514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ГИА-9 для участников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ОВЗ,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детей-инвалидов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инвалидов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0" y="1124744"/>
            <a:ext cx="12072664" cy="3744416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 с ОВЗ, детей-инвалидов и инвалидов организация 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экзаменов осуществляется с учетом состояния их здоровья, 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психофизического развития.</a:t>
            </a:r>
          </a:p>
          <a:p>
            <a:pPr algn="just">
              <a:spcBef>
                <a:spcPts val="0"/>
              </a:spcBef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условий и/или специальных условий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экзаменов участнику или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родителю (законному представителю) необходимо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подаче заявления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дату выдачи документа: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психолого-медико-педагогической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города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и/или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 об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установлении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инвалидности.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4907612"/>
            <a:ext cx="11737304" cy="163121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об установлении инвалидности и/или заключение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ПМПК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добавление 1,5 часа 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экзаменов по всем учебным предметам (на ОГЭ по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языкам (раздел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Говорение») - 30 минут),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проведения экзаменов – ОГЭ и/или ГВЭ,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экзаменов до двух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450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1584" y="212675"/>
            <a:ext cx="9217024" cy="10695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Специализированные условия при </a:t>
            </a:r>
            <a:b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(ГИА-9)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2567608" y="1594936"/>
            <a:ext cx="8496944" cy="4147865"/>
          </a:xfrm>
        </p:spPr>
        <p:txBody>
          <a:bodyPr/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продолжительности экзамена на 1,5 часа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лекарств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перерывов для приема пищи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ГИА-9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дому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Увеличенные шрифты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в звукоусиливающей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аппаратуре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ассистента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27648" y="5229200"/>
            <a:ext cx="9073008" cy="1515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3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на основании </a:t>
            </a:r>
            <a:r>
              <a:rPr lang="ru-RU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ПМПК </a:t>
            </a:r>
            <a:r>
              <a:rPr lang="ru-RU" sz="3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</a:p>
          <a:p>
            <a:pPr algn="ctr"/>
            <a:r>
              <a:rPr lang="ru-RU" sz="3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</a:t>
            </a:r>
            <a:r>
              <a:rPr lang="ru-RU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ОВЗ и/или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установлении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инвалидности</a:t>
            </a:r>
            <a:r>
              <a:rPr lang="ru-RU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10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 ГВЭ могут выбрать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407368" y="1556792"/>
            <a:ext cx="11521280" cy="2880320"/>
          </a:xfrm>
        </p:spPr>
        <p:txBody>
          <a:bodyPr/>
          <a:lstStyle/>
          <a:p>
            <a:pPr marL="457200" indent="-457200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ограниченными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возможностями здоровья, </a:t>
            </a:r>
            <a:endParaRPr lang="ru-RU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дети-инвалиды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инвалиды, освоившие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 основного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образования.</a:t>
            </a:r>
          </a:p>
        </p:txBody>
      </p:sp>
      <p:pic>
        <p:nvPicPr>
          <p:cNvPr id="2050" name="Picture 2" descr="ÐÐ°ÑÑÐ¸Ð½ÐºÐ¸ Ð¿Ð¾ Ð·Ð°Ð¿ÑÐ¾ÑÑ ÐµÐ³Ñ 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801" y="4776023"/>
            <a:ext cx="3373493" cy="170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83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119336" y="1340768"/>
            <a:ext cx="11737304" cy="4320480"/>
          </a:xfrm>
        </p:spPr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организаций, в том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 иностранные граждане, лица без гражданства, в том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 соотечественники за рубежом, беженцы и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вынужденные переселенцы, освоившие образовательные программы основного общего образования в очной, очно-заочной или заочной формах, а также лица, освоившие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основного общего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форме семейного образования или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допущенных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текущем году к ГИА.</a:t>
            </a:r>
          </a:p>
        </p:txBody>
      </p:sp>
    </p:spTree>
    <p:extLst>
      <p:ext uri="{BB962C8B-B14F-4D97-AF65-F5344CB8AC3E}">
        <p14:creationId xmlns:p14="http://schemas.microsoft.com/office/powerpoint/2010/main" val="176738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8960" y="116632"/>
            <a:ext cx="8604956" cy="899084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на участие в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ОГЭ (ГВЭ)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7608" y="1432520"/>
            <a:ext cx="9289032" cy="3785652"/>
          </a:xfrm>
          <a:prstGeom prst="rect">
            <a:avLst/>
          </a:prstGeom>
          <a:solidFill>
            <a:srgbClr val="F3F4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atinLnBrk="0"/>
            <a:r>
              <a:rPr lang="ru-RU" alt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на участие в ГИА-9 подается до </a:t>
            </a:r>
            <a:r>
              <a:rPr lang="ru-RU" alt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марта </a:t>
            </a:r>
            <a:r>
              <a:rPr lang="ru-RU" alt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alt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включительно</a:t>
            </a:r>
            <a:r>
              <a:rPr lang="ru-RU" alt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Заявление подаётся в МАОУ СОШ № 5.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atinLnBrk="0"/>
            <a:r>
              <a:rPr lang="ru-RU" alt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alt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ГИА-9 и (или) их родители (законные представители) имеют право внести изменения в заявление на участие в ОГЭ и (или) ГВЭ или отозвать заявление до 1 марта </a:t>
            </a:r>
            <a:r>
              <a:rPr lang="ru-RU" alt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alt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включительно.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atinLnBrk="0"/>
            <a:endParaRPr lang="ru-RU" altLang="ru-RU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atinLnBrk="0"/>
            <a:r>
              <a:rPr lang="ru-RU" alt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регистрации на участие в ГИА-9 заявитель не позднее чем за две недели </a:t>
            </a:r>
            <a:r>
              <a:rPr lang="ru-RU" alt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экзаменов </a:t>
            </a:r>
            <a:r>
              <a:rPr lang="ru-RU" alt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 </a:t>
            </a:r>
            <a:r>
              <a:rPr lang="ru-RU" alt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с информацией </a:t>
            </a:r>
            <a:r>
              <a:rPr lang="ru-RU" alt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каждом экзамене с указанием даты и времени начала экзамена, адреса места проведения </a:t>
            </a:r>
            <a:r>
              <a:rPr lang="ru-RU" alt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экзаменов.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73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2207568" y="908720"/>
            <a:ext cx="9001000" cy="4824535"/>
          </a:xfrm>
        </p:spPr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ограниченными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возможностями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подаче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предъявляют </a:t>
            </a: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копию рекомендаций </a:t>
            </a:r>
            <a:r>
              <a:rPr lang="ru-RU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психолого-медико-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 комиссии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дети-инвалиды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инвалиды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 или </a:t>
            </a:r>
            <a:endParaRPr lang="ru-RU" sz="2800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заверенную </a:t>
            </a:r>
            <a:r>
              <a:rPr lang="ru-RU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установленном </a:t>
            </a:r>
            <a:r>
              <a:rPr lang="ru-RU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копию </a:t>
            </a:r>
            <a:endParaRPr lang="ru-RU" sz="2800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подтверждающую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 установления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инвалидности, выданной федеральным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учреждением медико-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экспертизы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159563" y="6256"/>
            <a:ext cx="10032437" cy="1069514"/>
          </a:xfrm>
        </p:spPr>
        <p:txBody>
          <a:bodyPr/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на участие в ГВЭ</a:t>
            </a:r>
          </a:p>
        </p:txBody>
      </p:sp>
    </p:spTree>
    <p:extLst>
      <p:ext uri="{BB962C8B-B14F-4D97-AF65-F5344CB8AC3E}">
        <p14:creationId xmlns:p14="http://schemas.microsoft.com/office/powerpoint/2010/main" val="103507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0517" y="1132798"/>
            <a:ext cx="8229600" cy="1406604"/>
          </a:xfrm>
        </p:spPr>
        <p:txBody>
          <a:bodyPr/>
          <a:lstStyle/>
          <a:p>
            <a:pPr marL="342900" indent="-34290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условие участия в ОГЭ</a:t>
            </a:r>
          </a:p>
          <a:p>
            <a:pPr marL="342900" indent="-34290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оценивания </a:t>
            </a:r>
            <a:r>
              <a:rPr lang="ru-RU" sz="24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зачет/незачет</a:t>
            </a:r>
          </a:p>
          <a:p>
            <a:pPr marL="342900" indent="-34290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 к ОГЭ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464152" y="2212132"/>
            <a:ext cx="4283087" cy="38472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1F26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</a:t>
            </a:r>
          </a:p>
          <a:p>
            <a:endParaRPr lang="ru-RU" sz="400" dirty="0">
              <a:solidFill>
                <a:srgbClr val="1F262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</a:t>
            </a:r>
            <a:r>
              <a:rPr lang="ru-RU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algn="ctr"/>
            <a:endParaRPr lang="ru-RU" sz="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solidFill>
                  <a:srgbClr val="1F26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участников, получивших </a:t>
            </a:r>
          </a:p>
          <a:p>
            <a:r>
              <a:rPr lang="ru-RU" sz="2200" dirty="0">
                <a:solidFill>
                  <a:srgbClr val="1F26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«незачет», пропустивших или не </a:t>
            </a:r>
          </a:p>
          <a:p>
            <a:r>
              <a:rPr lang="ru-RU" sz="2200" dirty="0">
                <a:solidFill>
                  <a:srgbClr val="1F26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завершивших итоговое </a:t>
            </a:r>
          </a:p>
          <a:p>
            <a:r>
              <a:rPr lang="ru-RU" sz="2200" dirty="0">
                <a:solidFill>
                  <a:srgbClr val="1F26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собеседование по уважительным </a:t>
            </a:r>
          </a:p>
          <a:p>
            <a:r>
              <a:rPr lang="ru-RU" sz="2200" dirty="0">
                <a:solidFill>
                  <a:srgbClr val="1F26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причинам, будут предусмотрены </a:t>
            </a:r>
          </a:p>
          <a:p>
            <a:r>
              <a:rPr lang="ru-RU" sz="2200" dirty="0">
                <a:solidFill>
                  <a:srgbClr val="1F26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сроки сдачи: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марта </a:t>
            </a:r>
            <a:r>
              <a:rPr lang="ru-RU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мая 2022 </a:t>
            </a:r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2581464"/>
            <a:ext cx="4680520" cy="34778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720000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 по русскому языку состоит из четырех </a:t>
            </a:r>
          </a:p>
          <a:p>
            <a:pPr defTabSz="720000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заданий:</a:t>
            </a:r>
          </a:p>
          <a:p>
            <a:pPr defTabSz="720000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чтение текста вслух;</a:t>
            </a:r>
          </a:p>
          <a:p>
            <a:pPr defTabSz="720000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пересказ текста с привлечением </a:t>
            </a:r>
          </a:p>
          <a:p>
            <a:pPr defTabSz="720000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дополнительной информации;</a:t>
            </a:r>
          </a:p>
          <a:p>
            <a:pPr defTabSz="720000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монологическое высказывание по одной из выбранных тем;</a:t>
            </a:r>
          </a:p>
          <a:p>
            <a:pPr defTabSz="720000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диалог с экзаменатором-</a:t>
            </a:r>
          </a:p>
          <a:p>
            <a:pPr defTabSz="720000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собеседником.</a:t>
            </a:r>
          </a:p>
        </p:txBody>
      </p:sp>
      <p:pic>
        <p:nvPicPr>
          <p:cNvPr id="3074" name="Picture 2" descr="ÐÐ°ÑÑÐ¸Ð½ÐºÐ¸ Ð¿Ð¾ Ð·Ð°Ð¿ÑÐ¾ÑÑ Ð¸ÑÐ¾Ð³Ð¾Ð²Ð¾Ðµ ÑÐ¾Ð±ÐµÑÐµÐ´Ð¾Ð²Ð°Ð½Ð¸Ð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287" y="104874"/>
            <a:ext cx="2404578" cy="893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641291" y="6237312"/>
            <a:ext cx="4588051" cy="4616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– 15 минут</a:t>
            </a:r>
          </a:p>
        </p:txBody>
      </p:sp>
    </p:spTree>
    <p:extLst>
      <p:ext uri="{BB962C8B-B14F-4D97-AF65-F5344CB8AC3E}">
        <p14:creationId xmlns:p14="http://schemas.microsoft.com/office/powerpoint/2010/main" val="163387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5292</TotalTime>
  <Words>1478</Words>
  <Application>Microsoft Office PowerPoint</Application>
  <PresentationFormat>Произвольный</PresentationFormat>
  <Paragraphs>290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Office Theme</vt:lpstr>
      <vt:lpstr>Custom Design</vt:lpstr>
      <vt:lpstr>Презентация PowerPoint</vt:lpstr>
      <vt:lpstr>Формы проведения ГИА-9</vt:lpstr>
      <vt:lpstr>Особенности организации ГИА-9 для участников  с ОВЗ, детей-инвалидов и инвалидов</vt:lpstr>
      <vt:lpstr>Специализированные условия при  проведении ОГЭ (ГИА-9)</vt:lpstr>
      <vt:lpstr>Форму ГВЭ могут выбрать</vt:lpstr>
      <vt:lpstr>Участники ОГЭ</vt:lpstr>
      <vt:lpstr>Регистрация на участие в ОГЭ (ГВЭ)</vt:lpstr>
      <vt:lpstr>Регистрация на участие в ГВЭ</vt:lpstr>
      <vt:lpstr>Итоговое собеседование</vt:lpstr>
      <vt:lpstr>СРОКИ ПРОВЕДЕНИЯ ГИА-9</vt:lpstr>
      <vt:lpstr>Продолжительность экзаменов</vt:lpstr>
      <vt:lpstr>Порядок проведения ОГЭ</vt:lpstr>
      <vt:lpstr>Порядок проведения ГИА-9</vt:lpstr>
      <vt:lpstr>   Разрешено</vt:lpstr>
      <vt:lpstr>Запрещено </vt:lpstr>
      <vt:lpstr>Повторная сдача ОГЭ</vt:lpstr>
      <vt:lpstr>РЕЗУЛЬТАТЫ ОГЭ, ГВЭ</vt:lpstr>
      <vt:lpstr>Прием и рассмотрение апелляций</vt:lpstr>
      <vt:lpstr>Шкала перевода суммы первичных баллов  в пятибалльную систему оценивания</vt:lpstr>
      <vt:lpstr>Итоговые отметки</vt:lpstr>
      <vt:lpstr>Общественное наблюдение </vt:lpstr>
      <vt:lpstr>Полезные ресурсы</vt:lpstr>
      <vt:lpstr>Порядок проведения ГИА-2022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user</cp:lastModifiedBy>
  <cp:revision>159</cp:revision>
  <dcterms:created xsi:type="dcterms:W3CDTF">2014-04-01T16:35:38Z</dcterms:created>
  <dcterms:modified xsi:type="dcterms:W3CDTF">2021-12-17T06:51:21Z</dcterms:modified>
</cp:coreProperties>
</file>